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3"/>
  </p:sldMasterIdLst>
  <p:notesMasterIdLst>
    <p:notesMasterId r:id="rId45"/>
  </p:notesMasterIdLst>
  <p:handoutMasterIdLst>
    <p:handoutMasterId r:id="rId46"/>
  </p:handoutMasterIdLst>
  <p:sldIdLst>
    <p:sldId id="2703" r:id="rId4"/>
    <p:sldId id="2621" r:id="rId5"/>
    <p:sldId id="2315" r:id="rId6"/>
    <p:sldId id="2678" r:id="rId7"/>
    <p:sldId id="2313" r:id="rId8"/>
    <p:sldId id="2044" r:id="rId9"/>
    <p:sldId id="2519" r:id="rId10"/>
    <p:sldId id="1947" r:id="rId11"/>
    <p:sldId id="2469" r:id="rId12"/>
    <p:sldId id="2228" r:id="rId13"/>
    <p:sldId id="2345" r:id="rId14"/>
    <p:sldId id="2507" r:id="rId15"/>
    <p:sldId id="2707" r:id="rId16"/>
    <p:sldId id="2508" r:id="rId17"/>
    <p:sldId id="2517" r:id="rId18"/>
    <p:sldId id="2510" r:id="rId19"/>
    <p:sldId id="2511" r:id="rId20"/>
    <p:sldId id="2512" r:id="rId21"/>
    <p:sldId id="2513" r:id="rId22"/>
    <p:sldId id="2705" r:id="rId23"/>
    <p:sldId id="2706" r:id="rId24"/>
    <p:sldId id="2509" r:id="rId25"/>
    <p:sldId id="2516" r:id="rId26"/>
    <p:sldId id="2458" r:id="rId27"/>
    <p:sldId id="2457" r:id="rId28"/>
    <p:sldId id="2456" r:id="rId29"/>
    <p:sldId id="2455" r:id="rId30"/>
    <p:sldId id="2454" r:id="rId31"/>
    <p:sldId id="2453" r:id="rId32"/>
    <p:sldId id="2452" r:id="rId33"/>
    <p:sldId id="2451" r:id="rId34"/>
    <p:sldId id="2450" r:id="rId35"/>
    <p:sldId id="2449" r:id="rId36"/>
    <p:sldId id="2448" r:id="rId37"/>
    <p:sldId id="2447" r:id="rId38"/>
    <p:sldId id="2446" r:id="rId39"/>
    <p:sldId id="2444" r:id="rId40"/>
    <p:sldId id="2442" r:id="rId41"/>
    <p:sldId id="2441" r:id="rId42"/>
    <p:sldId id="2704" r:id="rId43"/>
    <p:sldId id="2439" r:id="rId44"/>
  </p:sldIdLst>
  <p:sldSz cx="9144000" cy="6858000" type="screen4x3"/>
  <p:notesSz cx="7099300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Lucida Sans" panose="020B0602030504020204" pitchFamily="34" charset="77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Lucida Sans" panose="020B0602030504020204" pitchFamily="34" charset="77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Lucida Sans" panose="020B0602030504020204" pitchFamily="34" charset="77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Lucida Sans" panose="020B0602030504020204" pitchFamily="34" charset="77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Lucida Sans" panose="020B0602030504020204" pitchFamily="34" charset="77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Lucida Sans" panose="020B0602030504020204" pitchFamily="34" charset="77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Lucida Sans" panose="020B0602030504020204" pitchFamily="34" charset="77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Lucida Sans" panose="020B0602030504020204" pitchFamily="34" charset="77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Lucida Sans" panose="020B0602030504020204" pitchFamily="34" charset="77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59"/>
    <p:restoredTop sz="94726"/>
  </p:normalViewPr>
  <p:slideViewPr>
    <p:cSldViewPr snapToGrid="0">
      <p:cViewPr varScale="1">
        <p:scale>
          <a:sx n="120" d="100"/>
          <a:sy n="120" d="100"/>
        </p:scale>
        <p:origin x="1488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>
            <a:extLst>
              <a:ext uri="{FF2B5EF4-FFF2-40B4-BE49-F238E27FC236}">
                <a16:creationId xmlns:a16="http://schemas.microsoft.com/office/drawing/2014/main" id="{879652D3-F601-6061-D304-EEADE2687BC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Tahom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Prof. Paolo Ferragina, Algoritmi per "Information Retrieval"</a:t>
            </a:r>
          </a:p>
        </p:txBody>
      </p:sp>
      <p:sp>
        <p:nvSpPr>
          <p:cNvPr id="97283" name="Rectangle 3">
            <a:extLst>
              <a:ext uri="{FF2B5EF4-FFF2-40B4-BE49-F238E27FC236}">
                <a16:creationId xmlns:a16="http://schemas.microsoft.com/office/drawing/2014/main" id="{E4857DA9-B843-EE7F-941C-0A9392719B3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97284" name="Rectangle 4">
            <a:extLst>
              <a:ext uri="{FF2B5EF4-FFF2-40B4-BE49-F238E27FC236}">
                <a16:creationId xmlns:a16="http://schemas.microsoft.com/office/drawing/2014/main" id="{39586149-A9DA-106F-73CB-7DC6011CB396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97285" name="Rectangle 5">
            <a:extLst>
              <a:ext uri="{FF2B5EF4-FFF2-40B4-BE49-F238E27FC236}">
                <a16:creationId xmlns:a16="http://schemas.microsoft.com/office/drawing/2014/main" id="{44EEC636-82A0-C285-5AEB-7C1856CB132E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8AFFE9D9-8EEB-EE46-B500-F36268AAE25E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>
            <a:extLst>
              <a:ext uri="{FF2B5EF4-FFF2-40B4-BE49-F238E27FC236}">
                <a16:creationId xmlns:a16="http://schemas.microsoft.com/office/drawing/2014/main" id="{D4F7AAA3-A7C9-B79C-968C-A483AD057FE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Lucida Sans" panose="020B060203050402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Prof. Paolo Ferragina, Algoritmi per "Information Retrieval"</a:t>
            </a:r>
          </a:p>
        </p:txBody>
      </p:sp>
      <p:sp>
        <p:nvSpPr>
          <p:cNvPr id="101379" name="Rectangle 3">
            <a:extLst>
              <a:ext uri="{FF2B5EF4-FFF2-40B4-BE49-F238E27FC236}">
                <a16:creationId xmlns:a16="http://schemas.microsoft.com/office/drawing/2014/main" id="{393F0C45-87D1-6E85-5CAC-F9942F3B607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18436" name="Rectangle 4">
            <a:extLst>
              <a:ext uri="{FF2B5EF4-FFF2-40B4-BE49-F238E27FC236}">
                <a16:creationId xmlns:a16="http://schemas.microsoft.com/office/drawing/2014/main" id="{C67240AE-B8C7-68A0-E3FB-5CF5D743308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81" name="Rectangle 5">
            <a:extLst>
              <a:ext uri="{FF2B5EF4-FFF2-40B4-BE49-F238E27FC236}">
                <a16:creationId xmlns:a16="http://schemas.microsoft.com/office/drawing/2014/main" id="{40174C27-C4AE-7768-222C-78D57C4F7E2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0925"/>
            <a:ext cx="5207000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1382" name="Rectangle 6">
            <a:extLst>
              <a:ext uri="{FF2B5EF4-FFF2-40B4-BE49-F238E27FC236}">
                <a16:creationId xmlns:a16="http://schemas.microsoft.com/office/drawing/2014/main" id="{D8FD7F34-D42C-3FD1-4E8B-547A660DDC5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101383" name="Rectangle 7">
            <a:extLst>
              <a:ext uri="{FF2B5EF4-FFF2-40B4-BE49-F238E27FC236}">
                <a16:creationId xmlns:a16="http://schemas.microsoft.com/office/drawing/2014/main" id="{FC399955-2197-CDC1-CF6B-4EED91D428A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/>
            </a:lvl1pPr>
          </a:lstStyle>
          <a:p>
            <a:pPr>
              <a:defRPr/>
            </a:pPr>
            <a:fld id="{9D3477A1-AB78-4B40-8449-27B68ED83E5D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egnaposto immagine diapositiva 1">
            <a:extLst>
              <a:ext uri="{FF2B5EF4-FFF2-40B4-BE49-F238E27FC236}">
                <a16:creationId xmlns:a16="http://schemas.microsoft.com/office/drawing/2014/main" id="{22A5BD23-E5DA-F044-BA04-F9CADD3AE5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6082" name="Segnaposto note 2">
            <a:extLst>
              <a:ext uri="{FF2B5EF4-FFF2-40B4-BE49-F238E27FC236}">
                <a16:creationId xmlns:a16="http://schemas.microsoft.com/office/drawing/2014/main" id="{1FCD6EA0-99B1-3942-88C5-FF0D5264A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 dirty="0"/>
          </a:p>
          <a:p>
            <a:endParaRPr lang="it-IT" altLang="en-US" dirty="0"/>
          </a:p>
          <a:p>
            <a:endParaRPr lang="it-IT" altLang="en-US" dirty="0"/>
          </a:p>
          <a:p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893495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49" name="Slide Image Placeholder 1">
            <a:extLst>
              <a:ext uri="{FF2B5EF4-FFF2-40B4-BE49-F238E27FC236}">
                <a16:creationId xmlns:a16="http://schemas.microsoft.com/office/drawing/2014/main" id="{1646DAEF-7DA7-8F04-2983-9F5F5BE688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34850" name="Notes Placeholder 2">
            <a:extLst>
              <a:ext uri="{FF2B5EF4-FFF2-40B4-BE49-F238E27FC236}">
                <a16:creationId xmlns:a16="http://schemas.microsoft.com/office/drawing/2014/main" id="{372B4820-7F0F-1AD8-BF4A-13B0BD437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34851" name="Slide Number Placeholder 3">
            <a:extLst>
              <a:ext uri="{FF2B5EF4-FFF2-40B4-BE49-F238E27FC236}">
                <a16:creationId xmlns:a16="http://schemas.microsoft.com/office/drawing/2014/main" id="{70FFE124-A84E-BCDE-48D3-84BD55D7FF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5087FDF8-AC09-2B43-B1A8-B0F40E68C2DE}" type="slidenum">
              <a:rPr lang="en-US" altLang="en-US" sz="1300" smtClean="0">
                <a:ea typeface="ＭＳ Ｐゴシック" panose="020B0600070205080204" pitchFamily="34" charset="-128"/>
              </a:rPr>
              <a:pPr/>
              <a:t>30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97" name="Slide Image Placeholder 1">
            <a:extLst>
              <a:ext uri="{FF2B5EF4-FFF2-40B4-BE49-F238E27FC236}">
                <a16:creationId xmlns:a16="http://schemas.microsoft.com/office/drawing/2014/main" id="{F35FEB12-26DE-CD4B-EEEE-4D6E6825C0A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36898" name="Notes Placeholder 2">
            <a:extLst>
              <a:ext uri="{FF2B5EF4-FFF2-40B4-BE49-F238E27FC236}">
                <a16:creationId xmlns:a16="http://schemas.microsoft.com/office/drawing/2014/main" id="{9121ACCF-787E-E9FF-D181-A62CA9442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36899" name="Slide Number Placeholder 3">
            <a:extLst>
              <a:ext uri="{FF2B5EF4-FFF2-40B4-BE49-F238E27FC236}">
                <a16:creationId xmlns:a16="http://schemas.microsoft.com/office/drawing/2014/main" id="{60C38208-A23C-5C1B-D123-002E2589B6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42617C1E-E71D-E44C-B674-B9951FFD6A13}" type="slidenum">
              <a:rPr lang="en-US" altLang="en-US" sz="1300" smtClean="0">
                <a:ea typeface="ＭＳ Ｐゴシック" panose="020B0600070205080204" pitchFamily="34" charset="-128"/>
              </a:rPr>
              <a:pPr/>
              <a:t>31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45" name="Slide Image Placeholder 1">
            <a:extLst>
              <a:ext uri="{FF2B5EF4-FFF2-40B4-BE49-F238E27FC236}">
                <a16:creationId xmlns:a16="http://schemas.microsoft.com/office/drawing/2014/main" id="{A0A43AC1-3164-F5C3-0590-C184E496B6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38946" name="Notes Placeholder 2">
            <a:extLst>
              <a:ext uri="{FF2B5EF4-FFF2-40B4-BE49-F238E27FC236}">
                <a16:creationId xmlns:a16="http://schemas.microsoft.com/office/drawing/2014/main" id="{4CC488B3-C99A-0A58-6CF9-D96942956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38947" name="Slide Number Placeholder 3">
            <a:extLst>
              <a:ext uri="{FF2B5EF4-FFF2-40B4-BE49-F238E27FC236}">
                <a16:creationId xmlns:a16="http://schemas.microsoft.com/office/drawing/2014/main" id="{801F07C8-70ED-C8E8-160D-27DEF8DC66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2496CEAA-35DF-CA47-8C84-A24613FEEB74}" type="slidenum">
              <a:rPr lang="en-US" altLang="en-US" sz="1300" smtClean="0">
                <a:ea typeface="ＭＳ Ｐゴシック" panose="020B0600070205080204" pitchFamily="34" charset="-128"/>
              </a:rPr>
              <a:pPr/>
              <a:t>32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993" name="Slide Image Placeholder 1">
            <a:extLst>
              <a:ext uri="{FF2B5EF4-FFF2-40B4-BE49-F238E27FC236}">
                <a16:creationId xmlns:a16="http://schemas.microsoft.com/office/drawing/2014/main" id="{0A9DF708-ED14-CA96-9AC5-439AD70CCD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40994" name="Notes Placeholder 2">
            <a:extLst>
              <a:ext uri="{FF2B5EF4-FFF2-40B4-BE49-F238E27FC236}">
                <a16:creationId xmlns:a16="http://schemas.microsoft.com/office/drawing/2014/main" id="{A4622216-DD13-EE03-9DD4-99C0744A3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40995" name="Slide Number Placeholder 3">
            <a:extLst>
              <a:ext uri="{FF2B5EF4-FFF2-40B4-BE49-F238E27FC236}">
                <a16:creationId xmlns:a16="http://schemas.microsoft.com/office/drawing/2014/main" id="{38C71894-82A3-FACD-CA7F-C5EE1ABB39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406CEF0F-882A-2144-B3B3-12C83B85F4A4}" type="slidenum">
              <a:rPr lang="en-US" altLang="en-US" sz="1300" smtClean="0">
                <a:ea typeface="ＭＳ Ｐゴシック" panose="020B0600070205080204" pitchFamily="34" charset="-128"/>
              </a:rPr>
              <a:pPr/>
              <a:t>33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41" name="Slide Image Placeholder 1">
            <a:extLst>
              <a:ext uri="{FF2B5EF4-FFF2-40B4-BE49-F238E27FC236}">
                <a16:creationId xmlns:a16="http://schemas.microsoft.com/office/drawing/2014/main" id="{01EE732A-9C9A-A57E-28E5-94F8B27BD1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43042" name="Notes Placeholder 2">
            <a:extLst>
              <a:ext uri="{FF2B5EF4-FFF2-40B4-BE49-F238E27FC236}">
                <a16:creationId xmlns:a16="http://schemas.microsoft.com/office/drawing/2014/main" id="{70BF299C-F40B-7E7D-ACD7-E8EF02FAB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43043" name="Slide Number Placeholder 3">
            <a:extLst>
              <a:ext uri="{FF2B5EF4-FFF2-40B4-BE49-F238E27FC236}">
                <a16:creationId xmlns:a16="http://schemas.microsoft.com/office/drawing/2014/main" id="{9DF09950-9019-C0AC-7379-9C979D30BE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38DF7637-69A2-B247-B207-C1DF1F233FD3}" type="slidenum">
              <a:rPr lang="en-US" altLang="en-US" sz="1300" smtClean="0">
                <a:ea typeface="ＭＳ Ｐゴシック" panose="020B0600070205080204" pitchFamily="34" charset="-128"/>
              </a:rPr>
              <a:pPr/>
              <a:t>34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089" name="Slide Image Placeholder 1">
            <a:extLst>
              <a:ext uri="{FF2B5EF4-FFF2-40B4-BE49-F238E27FC236}">
                <a16:creationId xmlns:a16="http://schemas.microsoft.com/office/drawing/2014/main" id="{23801853-6B8A-59A2-A0F1-9DD5BC8986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45090" name="Notes Placeholder 2">
            <a:extLst>
              <a:ext uri="{FF2B5EF4-FFF2-40B4-BE49-F238E27FC236}">
                <a16:creationId xmlns:a16="http://schemas.microsoft.com/office/drawing/2014/main" id="{8E03460A-5FA0-5952-4CF4-33B2724B6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45091" name="Slide Number Placeholder 3">
            <a:extLst>
              <a:ext uri="{FF2B5EF4-FFF2-40B4-BE49-F238E27FC236}">
                <a16:creationId xmlns:a16="http://schemas.microsoft.com/office/drawing/2014/main" id="{34C8836B-923C-BAF0-EDCA-A31001CDC5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7B77274A-990A-764B-9456-913ADF6ED204}" type="slidenum">
              <a:rPr lang="en-US" altLang="en-US" sz="1300" smtClean="0">
                <a:ea typeface="ＭＳ Ｐゴシック" panose="020B0600070205080204" pitchFamily="34" charset="-128"/>
              </a:rPr>
              <a:pPr/>
              <a:t>35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A3D8EEC7-6D91-5AD5-113D-938F5C172F5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Prof. Paolo Ferragina, Algoritmi per "Information Retrieval"</a:t>
            </a:r>
          </a:p>
        </p:txBody>
      </p:sp>
      <p:sp>
        <p:nvSpPr>
          <p:cNvPr id="347138" name="Rectangle 2">
            <a:extLst>
              <a:ext uri="{FF2B5EF4-FFF2-40B4-BE49-F238E27FC236}">
                <a16:creationId xmlns:a16="http://schemas.microsoft.com/office/drawing/2014/main" id="{7BC94BC0-D7EF-85B7-9DC5-AA00F0479E4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47139" name="Rectangle 3">
            <a:extLst>
              <a:ext uri="{FF2B5EF4-FFF2-40B4-BE49-F238E27FC236}">
                <a16:creationId xmlns:a16="http://schemas.microsoft.com/office/drawing/2014/main" id="{E28FE2F0-5DD5-25A5-C822-BC136EAF35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9CC44840-EE31-B531-C094-6D37EBDA783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Prof. Paolo Ferragina, Algoritmi per "Information Retrieval"</a:t>
            </a:r>
          </a:p>
        </p:txBody>
      </p:sp>
      <p:sp>
        <p:nvSpPr>
          <p:cNvPr id="351234" name="Rectangle 2">
            <a:extLst>
              <a:ext uri="{FF2B5EF4-FFF2-40B4-BE49-F238E27FC236}">
                <a16:creationId xmlns:a16="http://schemas.microsoft.com/office/drawing/2014/main" id="{A92F84B9-D6C3-3C42-C88A-02F563D98F3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51235" name="Rectangle 3">
            <a:extLst>
              <a:ext uri="{FF2B5EF4-FFF2-40B4-BE49-F238E27FC236}">
                <a16:creationId xmlns:a16="http://schemas.microsoft.com/office/drawing/2014/main" id="{C77FCD84-1021-C843-3219-28C4B6C500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7738" y="4859338"/>
            <a:ext cx="5203825" cy="46069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it-IT" altLang="en-US"/>
              <a:t>Tries to capture the notion of </a:t>
            </a:r>
            <a:r>
              <a:rPr lang="it-IT" altLang="it-IT"/>
              <a:t>“</a:t>
            </a:r>
            <a:r>
              <a:rPr lang="it-IT" altLang="en-US"/>
              <a:t>Importance of a page</a:t>
            </a:r>
            <a:r>
              <a:rPr lang="it-IT" altLang="it-IT"/>
              <a:t>”</a:t>
            </a:r>
            <a:r>
              <a:rPr lang="it-IT" altLang="en-US"/>
              <a:t>.</a:t>
            </a:r>
          </a:p>
          <a:p>
            <a:r>
              <a:rPr lang="it-IT" altLang="en-US"/>
              <a:t>Uses Backlinks for ranking.</a:t>
            </a:r>
          </a:p>
          <a:p>
            <a:r>
              <a:rPr lang="it-IT" altLang="en-US"/>
              <a:t>Avoids trivial spamming: Distributes pages</a:t>
            </a:r>
            <a:r>
              <a:rPr lang="it-IT" altLang="it-IT"/>
              <a:t>’</a:t>
            </a:r>
            <a:r>
              <a:rPr lang="it-IT" altLang="en-US"/>
              <a:t> </a:t>
            </a:r>
            <a:r>
              <a:rPr lang="it-IT" altLang="it-IT"/>
              <a:t>“</a:t>
            </a:r>
            <a:r>
              <a:rPr lang="it-IT" altLang="en-US"/>
              <a:t>voting power</a:t>
            </a:r>
            <a:r>
              <a:rPr lang="it-IT" altLang="it-IT"/>
              <a:t>”</a:t>
            </a:r>
            <a:r>
              <a:rPr lang="it-IT" altLang="en-US"/>
              <a:t> among the pages they are linking to.</a:t>
            </a:r>
          </a:p>
          <a:p>
            <a:r>
              <a:rPr lang="it-IT" altLang="it-IT"/>
              <a:t>“</a:t>
            </a:r>
            <a:r>
              <a:rPr lang="it-IT" altLang="en-US"/>
              <a:t>Important</a:t>
            </a:r>
            <a:r>
              <a:rPr lang="it-IT" altLang="it-IT"/>
              <a:t>”</a:t>
            </a:r>
            <a:r>
              <a:rPr lang="it-IT" altLang="en-US"/>
              <a:t> page linking to a page  will raise it</a:t>
            </a:r>
            <a:r>
              <a:rPr lang="it-IT" altLang="it-IT"/>
              <a:t>’</a:t>
            </a:r>
            <a:r>
              <a:rPr lang="it-IT" altLang="en-US"/>
              <a:t>s rank more the </a:t>
            </a:r>
            <a:r>
              <a:rPr lang="it-IT" altLang="it-IT"/>
              <a:t>“</a:t>
            </a:r>
            <a:r>
              <a:rPr lang="it-IT" altLang="en-US"/>
              <a:t>Not Important</a:t>
            </a:r>
            <a:r>
              <a:rPr lang="it-IT" altLang="it-IT"/>
              <a:t>”</a:t>
            </a:r>
            <a:r>
              <a:rPr lang="it-IT" altLang="en-US"/>
              <a:t> one.</a:t>
            </a:r>
          </a:p>
          <a:p>
            <a:endParaRPr lang="it-IT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371C71B8-58A8-0600-5062-6824BC2726B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Prof. Paolo Ferragina, Algoritmi per "Information Retrieval"</a:t>
            </a:r>
          </a:p>
        </p:txBody>
      </p:sp>
      <p:sp>
        <p:nvSpPr>
          <p:cNvPr id="355330" name="Rectangle 2">
            <a:extLst>
              <a:ext uri="{FF2B5EF4-FFF2-40B4-BE49-F238E27FC236}">
                <a16:creationId xmlns:a16="http://schemas.microsoft.com/office/drawing/2014/main" id="{CD1F9A2A-AF46-4329-CE6C-5F166CA30A3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55331" name="Rectangle 3">
            <a:extLst>
              <a:ext uri="{FF2B5EF4-FFF2-40B4-BE49-F238E27FC236}">
                <a16:creationId xmlns:a16="http://schemas.microsoft.com/office/drawing/2014/main" id="{442C0B93-61CA-CFFD-4BCE-D34FDB0195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>
                <a16:creationId xmlns:a16="http://schemas.microsoft.com/office/drawing/2014/main" id="{257C3057-5557-7BDD-E6A7-06E0590FA32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Prof. Paolo Ferragina, Algoritmi per "Information Retrieval"</a:t>
            </a:r>
          </a:p>
        </p:txBody>
      </p:sp>
      <p:sp>
        <p:nvSpPr>
          <p:cNvPr id="360450" name="Rectangle 2">
            <a:extLst>
              <a:ext uri="{FF2B5EF4-FFF2-40B4-BE49-F238E27FC236}">
                <a16:creationId xmlns:a16="http://schemas.microsoft.com/office/drawing/2014/main" id="{27C2CFB1-6CB2-68AB-7BF5-01CB856EF63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60451" name="Rectangle 3">
            <a:extLst>
              <a:ext uri="{FF2B5EF4-FFF2-40B4-BE49-F238E27FC236}">
                <a16:creationId xmlns:a16="http://schemas.microsoft.com/office/drawing/2014/main" id="{B9029D39-CAD7-20C2-2B1F-320AFD84FD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Slide Image Placeholder 1">
            <a:extLst>
              <a:ext uri="{FF2B5EF4-FFF2-40B4-BE49-F238E27FC236}">
                <a16:creationId xmlns:a16="http://schemas.microsoft.com/office/drawing/2014/main" id="{70A3CC8D-1D88-65F9-35D4-8291E1A6B9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9394" name="Notes Placeholder 2">
            <a:extLst>
              <a:ext uri="{FF2B5EF4-FFF2-40B4-BE49-F238E27FC236}">
                <a16:creationId xmlns:a16="http://schemas.microsoft.com/office/drawing/2014/main" id="{1216406B-2CC7-D9AA-CCE6-D2CD672E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>
              <a:ea typeface="ＭＳ Ｐゴシック" panose="020B0600070205080204" pitchFamily="34" charset="-128"/>
            </a:endParaRPr>
          </a:p>
        </p:txBody>
      </p:sp>
      <p:sp>
        <p:nvSpPr>
          <p:cNvPr id="59395" name="Slide Number Placeholder 3">
            <a:extLst>
              <a:ext uri="{FF2B5EF4-FFF2-40B4-BE49-F238E27FC236}">
                <a16:creationId xmlns:a16="http://schemas.microsoft.com/office/drawing/2014/main" id="{03442ADF-DA44-8596-E784-2F8F3EE4AD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92757C4F-BADA-9B4C-B155-356A551D8D8B}" type="slidenum">
              <a:rPr lang="en-US" altLang="en-US" sz="1300" smtClean="0">
                <a:ea typeface="ＭＳ Ｐゴシック" panose="020B0600070205080204" pitchFamily="34" charset="-128"/>
              </a:rPr>
              <a:pPr/>
              <a:t>6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1728C60A-763C-7116-D597-9DC62485B016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Prof. Paolo Ferragina, Univ. Pisa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B690437F-F69C-EDE8-6FFF-6ADBF1F7F0F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Prof. Paolo Ferragina, Algoritmi per "Information Retrieval"</a:t>
            </a:r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943DD69E-09EE-76D9-4C8F-82E6252277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568E9241-6059-1F10-A613-ACC605F56E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8859837E-F4DB-10F4-5D85-2C1B1A9875D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Prof. Paolo Ferragina, Algoritmi per "Information Retrieval"</a:t>
            </a:r>
          </a:p>
        </p:txBody>
      </p:sp>
      <p:sp>
        <p:nvSpPr>
          <p:cNvPr id="322562" name="Rectangle 2">
            <a:extLst>
              <a:ext uri="{FF2B5EF4-FFF2-40B4-BE49-F238E27FC236}">
                <a16:creationId xmlns:a16="http://schemas.microsoft.com/office/drawing/2014/main" id="{D3C75398-67F8-B9A3-C823-38981F020D9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22563" name="Rectangle 3">
            <a:extLst>
              <a:ext uri="{FF2B5EF4-FFF2-40B4-BE49-F238E27FC236}">
                <a16:creationId xmlns:a16="http://schemas.microsoft.com/office/drawing/2014/main" id="{A613379D-2770-6410-0BE5-9B34CD1372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09" name="Slide Image Placeholder 1">
            <a:extLst>
              <a:ext uri="{FF2B5EF4-FFF2-40B4-BE49-F238E27FC236}">
                <a16:creationId xmlns:a16="http://schemas.microsoft.com/office/drawing/2014/main" id="{CC2F644C-00CD-52A9-5FD6-0D240861B1F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24610" name="Notes Placeholder 2">
            <a:extLst>
              <a:ext uri="{FF2B5EF4-FFF2-40B4-BE49-F238E27FC236}">
                <a16:creationId xmlns:a16="http://schemas.microsoft.com/office/drawing/2014/main" id="{4BEB34DB-AF8D-0D97-BF23-8F09E1CC7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24611" name="Slide Number Placeholder 3">
            <a:extLst>
              <a:ext uri="{FF2B5EF4-FFF2-40B4-BE49-F238E27FC236}">
                <a16:creationId xmlns:a16="http://schemas.microsoft.com/office/drawing/2014/main" id="{C5A955C2-A8F8-1E4F-1212-E69AA9BCFA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FC1A74D9-234A-D741-9720-059E9EE84E08}" type="slidenum">
              <a:rPr lang="en-US" altLang="en-US" sz="1300" smtClean="0">
                <a:ea typeface="ＭＳ Ｐゴシック" panose="020B0600070205080204" pitchFamily="34" charset="-128"/>
              </a:rPr>
              <a:pPr/>
              <a:t>25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657" name="Slide Image Placeholder 1">
            <a:extLst>
              <a:ext uri="{FF2B5EF4-FFF2-40B4-BE49-F238E27FC236}">
                <a16:creationId xmlns:a16="http://schemas.microsoft.com/office/drawing/2014/main" id="{995B402A-90C5-1941-1E5A-8C83D9F8DD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26658" name="Notes Placeholder 2">
            <a:extLst>
              <a:ext uri="{FF2B5EF4-FFF2-40B4-BE49-F238E27FC236}">
                <a16:creationId xmlns:a16="http://schemas.microsoft.com/office/drawing/2014/main" id="{0F44AAC9-FABF-09AD-CAC1-34517DCB0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26659" name="Slide Number Placeholder 3">
            <a:extLst>
              <a:ext uri="{FF2B5EF4-FFF2-40B4-BE49-F238E27FC236}">
                <a16:creationId xmlns:a16="http://schemas.microsoft.com/office/drawing/2014/main" id="{C03371CB-6B9B-3D16-6C4A-E2C874101C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DA0BF76F-2059-6240-850E-84ACDB00F6B1}" type="slidenum">
              <a:rPr lang="en-US" altLang="en-US" sz="1300" smtClean="0">
                <a:ea typeface="ＭＳ Ｐゴシック" panose="020B0600070205080204" pitchFamily="34" charset="-128"/>
              </a:rPr>
              <a:pPr/>
              <a:t>26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05" name="Slide Image Placeholder 1">
            <a:extLst>
              <a:ext uri="{FF2B5EF4-FFF2-40B4-BE49-F238E27FC236}">
                <a16:creationId xmlns:a16="http://schemas.microsoft.com/office/drawing/2014/main" id="{580EAACF-1326-F8E3-5BB7-82BC3043AC6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28706" name="Notes Placeholder 2">
            <a:extLst>
              <a:ext uri="{FF2B5EF4-FFF2-40B4-BE49-F238E27FC236}">
                <a16:creationId xmlns:a16="http://schemas.microsoft.com/office/drawing/2014/main" id="{9384D4B8-3729-45C8-3269-11E38209D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28707" name="Slide Number Placeholder 3">
            <a:extLst>
              <a:ext uri="{FF2B5EF4-FFF2-40B4-BE49-F238E27FC236}">
                <a16:creationId xmlns:a16="http://schemas.microsoft.com/office/drawing/2014/main" id="{42506D4E-0550-1DBB-C332-87E0BE2BCC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1B330EC6-2F26-8347-ADB3-816B38D6105D}" type="slidenum">
              <a:rPr lang="en-US" altLang="en-US" sz="1300" smtClean="0">
                <a:ea typeface="ＭＳ Ｐゴシック" panose="020B0600070205080204" pitchFamily="34" charset="-128"/>
              </a:rPr>
              <a:pPr/>
              <a:t>27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53" name="Slide Image Placeholder 1">
            <a:extLst>
              <a:ext uri="{FF2B5EF4-FFF2-40B4-BE49-F238E27FC236}">
                <a16:creationId xmlns:a16="http://schemas.microsoft.com/office/drawing/2014/main" id="{CA3F46FE-3614-151A-FEB5-96C2DA0EA2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30754" name="Notes Placeholder 2">
            <a:extLst>
              <a:ext uri="{FF2B5EF4-FFF2-40B4-BE49-F238E27FC236}">
                <a16:creationId xmlns:a16="http://schemas.microsoft.com/office/drawing/2014/main" id="{5958BDBE-EADC-41F9-E766-23B75A912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30755" name="Slide Number Placeholder 3">
            <a:extLst>
              <a:ext uri="{FF2B5EF4-FFF2-40B4-BE49-F238E27FC236}">
                <a16:creationId xmlns:a16="http://schemas.microsoft.com/office/drawing/2014/main" id="{15D764D7-5CA6-F131-9B7D-B918C0603B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38164881-40EB-CB47-AD61-6671D4DF2683}" type="slidenum">
              <a:rPr lang="en-US" altLang="en-US" sz="1300" smtClean="0">
                <a:ea typeface="ＭＳ Ｐゴシック" panose="020B0600070205080204" pitchFamily="34" charset="-128"/>
              </a:rPr>
              <a:pPr/>
              <a:t>28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01" name="Slide Image Placeholder 1">
            <a:extLst>
              <a:ext uri="{FF2B5EF4-FFF2-40B4-BE49-F238E27FC236}">
                <a16:creationId xmlns:a16="http://schemas.microsoft.com/office/drawing/2014/main" id="{8B6FC804-8F18-7A7C-AFAA-886E71D1C9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32802" name="Notes Placeholder 2">
            <a:extLst>
              <a:ext uri="{FF2B5EF4-FFF2-40B4-BE49-F238E27FC236}">
                <a16:creationId xmlns:a16="http://schemas.microsoft.com/office/drawing/2014/main" id="{E91F4E10-BA73-8F99-9A4B-E5BC4B260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/>
          </a:p>
        </p:txBody>
      </p:sp>
      <p:sp>
        <p:nvSpPr>
          <p:cNvPr id="332803" name="Slide Number Placeholder 3">
            <a:extLst>
              <a:ext uri="{FF2B5EF4-FFF2-40B4-BE49-F238E27FC236}">
                <a16:creationId xmlns:a16="http://schemas.microsoft.com/office/drawing/2014/main" id="{CE1A7EC2-E188-E153-0AC2-33B186FBB2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 defTabSz="990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fld id="{F021BF6A-1059-D84A-B027-2F612BD06420}" type="slidenum">
              <a:rPr lang="en-US" altLang="en-US" sz="1300" smtClean="0">
                <a:ea typeface="ＭＳ Ｐゴシック" panose="020B0600070205080204" pitchFamily="34" charset="-128"/>
              </a:rPr>
              <a:pPr/>
              <a:t>29</a:t>
            </a:fld>
            <a:endParaRPr lang="en-US" altLang="en-US" sz="13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914400"/>
            <a:ext cx="7772400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65549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910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Fare clic per modificare lo stile del sottotitolo dello schema</a:t>
            </a:r>
          </a:p>
        </p:txBody>
      </p:sp>
      <p:sp>
        <p:nvSpPr>
          <p:cNvPr id="2" name="Rectangle 14">
            <a:extLst>
              <a:ext uri="{FF2B5EF4-FFF2-40B4-BE49-F238E27FC236}">
                <a16:creationId xmlns:a16="http://schemas.microsoft.com/office/drawing/2014/main" id="{2B40D353-1530-D798-005A-B5DDE6B6D3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3" name="Rectangle 15">
            <a:extLst>
              <a:ext uri="{FF2B5EF4-FFF2-40B4-BE49-F238E27FC236}">
                <a16:creationId xmlns:a16="http://schemas.microsoft.com/office/drawing/2014/main" id="{917E11CE-526A-20E2-1FDF-E0D2FC35E89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95F438DD-5322-3E3F-BAA5-77AF2855E13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56B105F8-2D9F-214F-9A52-21A55E683830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1302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32813739-6191-0587-660B-B98966927D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C6DBBA78-8AA3-9FB0-DA8A-EB75FD7A28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BD98785C-215E-8E28-E80A-3BB11E8FA2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FFE0D9-1979-DC4E-8E4F-96BB79B8777C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619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591300" y="381000"/>
            <a:ext cx="2019300" cy="6248400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533400" y="381000"/>
            <a:ext cx="5905500" cy="6248400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C86F30FB-F9F1-EEF7-2FB6-ED262A5F7AB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9509E92B-BE8D-692B-E30C-BC7146D2A3C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797F9A2E-42DB-56B0-207B-BD3EF5E981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FDCAD2-B83E-8243-9F5D-D97B7CD25E35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517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olo e  contenu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sz="quarter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85800" y="1752600"/>
            <a:ext cx="3810000" cy="23622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quarter" idx="2"/>
          </p:nvPr>
        </p:nvSpPr>
        <p:spPr>
          <a:xfrm>
            <a:off x="4648200" y="1752600"/>
            <a:ext cx="3810000" cy="23622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contenuto 4"/>
          <p:cNvSpPr>
            <a:spLocks noGrp="1"/>
          </p:cNvSpPr>
          <p:nvPr>
            <p:ph sz="quarter" idx="3"/>
          </p:nvPr>
        </p:nvSpPr>
        <p:spPr>
          <a:xfrm>
            <a:off x="685800" y="4267200"/>
            <a:ext cx="3810000" cy="23622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8200" y="4267200"/>
            <a:ext cx="3810000" cy="23622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2D28C260-1017-8C4B-24EB-1B633C926BC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8" name="Rectangle 17">
            <a:extLst>
              <a:ext uri="{FF2B5EF4-FFF2-40B4-BE49-F238E27FC236}">
                <a16:creationId xmlns:a16="http://schemas.microsoft.com/office/drawing/2014/main" id="{CBB20A44-B8CD-1799-B6B7-0DC392146C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9" name="Rectangle 18">
            <a:extLst>
              <a:ext uri="{FF2B5EF4-FFF2-40B4-BE49-F238E27FC236}">
                <a16:creationId xmlns:a16="http://schemas.microsoft.com/office/drawing/2014/main" id="{22C212AB-4F89-81D4-1C39-20C6C1D08A8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8EAEBB-11F6-4D41-8E4B-546B8801B83B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2563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ol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abella 2"/>
          <p:cNvSpPr>
            <a:spLocks noGrp="1"/>
          </p:cNvSpPr>
          <p:nvPr>
            <p:ph type="tbl" idx="1"/>
          </p:nvPr>
        </p:nvSpPr>
        <p:spPr>
          <a:xfrm>
            <a:off x="685800" y="1752600"/>
            <a:ext cx="7772400" cy="4876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F397737D-0A0C-1F76-0902-CBAA0E4FDF8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13E745F1-F582-58B0-BA53-7166607BD0E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6023FAD7-6F57-6171-BC9E-09157BAAEAB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8E0D98-E1CF-3643-981B-476BEFE0CEAC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52001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6048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894518ED-1B30-8A24-8173-ADF205489DE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D14E736F-3894-90A5-0A3E-6317EC26622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8ACF220A-595D-A648-C8BB-3C13149F525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8CCC3-E80B-1E4B-9496-D67D29E2940C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762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2793C9CE-5F6D-FDEB-A4B2-F8559053EEC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34A60706-E0DA-2B77-8B14-CDE5EE57DC8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A1ECE282-72D7-E5BE-10EC-8CEB1F0473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C7CBA1-3233-314F-8F81-5ED77FA39CCC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141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8B66B0EA-F6C8-32AA-73F0-469872D786E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F659333B-E7FA-9A5F-A0B0-A4BC8B66FE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18781F3F-1B1D-1825-7291-153D2D6170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00DE44-42AD-5743-85DB-E7B6B6285162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439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136AC0C2-51AF-BAE2-7AE7-A7E615D7E90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8" name="Rectangle 17">
            <a:extLst>
              <a:ext uri="{FF2B5EF4-FFF2-40B4-BE49-F238E27FC236}">
                <a16:creationId xmlns:a16="http://schemas.microsoft.com/office/drawing/2014/main" id="{017CE555-19CB-6F16-CCDD-C6C8A8EE3C0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9" name="Rectangle 18">
            <a:extLst>
              <a:ext uri="{FF2B5EF4-FFF2-40B4-BE49-F238E27FC236}">
                <a16:creationId xmlns:a16="http://schemas.microsoft.com/office/drawing/2014/main" id="{8C4FEFC5-2219-85DA-1821-165A1217E52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3770D0-7D95-5A4F-ADC0-2D2CD214377A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96098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Rectangle 16">
            <a:extLst>
              <a:ext uri="{FF2B5EF4-FFF2-40B4-BE49-F238E27FC236}">
                <a16:creationId xmlns:a16="http://schemas.microsoft.com/office/drawing/2014/main" id="{A0DED47F-B6C8-7EDE-2E37-0E10E08A347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46B42CA1-EF3F-846A-9A44-3AEEF472517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60F1FC7D-72EA-941F-C335-2800A152C4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F72A2E-BA6B-7B41-ACEC-C105FD6B6260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8143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6">
            <a:extLst>
              <a:ext uri="{FF2B5EF4-FFF2-40B4-BE49-F238E27FC236}">
                <a16:creationId xmlns:a16="http://schemas.microsoft.com/office/drawing/2014/main" id="{2AFE620D-451C-9433-2FCC-F31B6B25ECF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F2A35435-41FE-5AD7-31A9-BB24484F75B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D0785189-7F47-EF29-9D79-7B87B1BF71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56F031-DEA4-EF4A-8E72-1AF8C13FF2DE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6904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4D15FB7B-F2BE-885F-A8D5-959762035E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C21064BD-3BA4-4032-430C-89BC9634DD9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897620CB-5DDF-122D-D30C-89788D7572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417E9E-16F6-8747-BECC-0517EACDAA54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3306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CF552F58-F8B5-ECB8-12BE-E7DA475C990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96571ED1-3901-3AFD-789E-74C3374AF98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862F6EB9-1AE5-1EDF-7D9A-1492DE9DA02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E9150E-CC64-0949-813A-7D7E98F86A97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1123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4">
            <a:extLst>
              <a:ext uri="{FF2B5EF4-FFF2-40B4-BE49-F238E27FC236}">
                <a16:creationId xmlns:a16="http://schemas.microsoft.com/office/drawing/2014/main" id="{CD7007A1-5F8A-2E07-1A8A-B6E196358E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81000"/>
            <a:ext cx="80772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Fare clic per modificare stile</a:t>
            </a:r>
          </a:p>
        </p:txBody>
      </p:sp>
      <p:sp>
        <p:nvSpPr>
          <p:cNvPr id="1027" name="Rectangle 15">
            <a:extLst>
              <a:ext uri="{FF2B5EF4-FFF2-40B4-BE49-F238E27FC236}">
                <a16:creationId xmlns:a16="http://schemas.microsoft.com/office/drawing/2014/main" id="{C9296A73-452F-B89D-140F-367A259785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752600"/>
            <a:ext cx="77724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Fare clic per modificare gli stili del testo dello schema</a:t>
            </a:r>
          </a:p>
          <a:p>
            <a:pPr lvl="1"/>
            <a:r>
              <a:rPr lang="en-US" altLang="en-US"/>
              <a:t>Secondo livello</a:t>
            </a:r>
          </a:p>
          <a:p>
            <a:pPr lvl="2"/>
            <a:r>
              <a:rPr lang="en-US" altLang="en-US"/>
              <a:t>Terzo livello</a:t>
            </a:r>
          </a:p>
          <a:p>
            <a:pPr lvl="3"/>
            <a:r>
              <a:rPr lang="en-US" altLang="en-US"/>
              <a:t>Quarto livello</a:t>
            </a:r>
          </a:p>
          <a:p>
            <a:pPr lvl="4"/>
            <a:r>
              <a:rPr lang="en-US" altLang="en-US"/>
              <a:t>Quinto livello</a:t>
            </a:r>
          </a:p>
        </p:txBody>
      </p:sp>
      <p:sp>
        <p:nvSpPr>
          <p:cNvPr id="64528" name="Rectangle 16">
            <a:extLst>
              <a:ext uri="{FF2B5EF4-FFF2-40B4-BE49-F238E27FC236}">
                <a16:creationId xmlns:a16="http://schemas.microsoft.com/office/drawing/2014/main" id="{7E2E8F24-8288-8769-9D83-24099324635C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4529" name="Rectangle 17">
            <a:extLst>
              <a:ext uri="{FF2B5EF4-FFF2-40B4-BE49-F238E27FC236}">
                <a16:creationId xmlns:a16="http://schemas.microsoft.com/office/drawing/2014/main" id="{1F4BBEFE-4489-0C07-531E-BC1D8E0BBBD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64530" name="Rectangle 18">
            <a:extLst>
              <a:ext uri="{FF2B5EF4-FFF2-40B4-BE49-F238E27FC236}">
                <a16:creationId xmlns:a16="http://schemas.microsoft.com/office/drawing/2014/main" id="{7CE2A306-DD0A-CDE2-44D4-F01B53C2B1D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B2735F6-9F8F-A946-8645-FC2ED771C619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  <p:sp>
        <p:nvSpPr>
          <p:cNvPr id="1031" name="Rectangle 19">
            <a:extLst>
              <a:ext uri="{FF2B5EF4-FFF2-40B4-BE49-F238E27FC236}">
                <a16:creationId xmlns:a16="http://schemas.microsoft.com/office/drawing/2014/main" id="{0FC6D0A2-210A-2BC3-FB8A-BA31CD31F8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371600"/>
            <a:ext cx="8080375" cy="155575"/>
          </a:xfrm>
          <a:prstGeom prst="rect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" panose="020B0602030504020204" pitchFamily="34" charset="77"/>
                <a:cs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lang="it-IT" altLang="en-US" sz="2400">
              <a:solidFill>
                <a:srgbClr val="A50021"/>
              </a:solidFill>
              <a:latin typeface="Tahoma" panose="020B060403050404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33" r:id="rId1"/>
    <p:sldLayoutId id="2147484621" r:id="rId2"/>
    <p:sldLayoutId id="2147484622" r:id="rId3"/>
    <p:sldLayoutId id="2147484623" r:id="rId4"/>
    <p:sldLayoutId id="2147484624" r:id="rId5"/>
    <p:sldLayoutId id="2147484625" r:id="rId6"/>
    <p:sldLayoutId id="2147484626" r:id="rId7"/>
    <p:sldLayoutId id="2147484627" r:id="rId8"/>
    <p:sldLayoutId id="2147484628" r:id="rId9"/>
    <p:sldLayoutId id="2147484629" r:id="rId10"/>
    <p:sldLayoutId id="2147484630" r:id="rId11"/>
    <p:sldLayoutId id="2147484631" r:id="rId12"/>
    <p:sldLayoutId id="2147484632" r:id="rId13"/>
    <p:sldLayoutId id="2147484637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SzPct val="60000"/>
        <a:buFont typeface="Wingdings" pitchFamily="2" charset="2"/>
        <a:buChar char="n"/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5000"/>
        <a:buFont typeface="Wingdings" pitchFamily="2" charset="2"/>
        <a:buChar char="n"/>
        <a:defRPr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graui.de/pageRank.htm" TargetMode="Externa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E55B7C-BA1A-3F23-B07D-B295A0C652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>
                <a:solidFill>
                  <a:srgbClr val="C00000"/>
                </a:solidFill>
              </a:rPr>
              <a:t>Big data </a:t>
            </a:r>
            <a:r>
              <a:rPr lang="it-IT" i="1" dirty="0" err="1">
                <a:solidFill>
                  <a:schemeClr val="tx2">
                    <a:lumMod val="75000"/>
                  </a:schemeClr>
                </a:solidFill>
              </a:rPr>
              <a:t>means</a:t>
            </a:r>
            <a:r>
              <a:rPr lang="it-IT" i="1" dirty="0">
                <a:solidFill>
                  <a:schemeClr val="tx2">
                    <a:lumMod val="75000"/>
                  </a:schemeClr>
                </a:solidFill>
              </a:rPr>
              <a:t> just </a:t>
            </a:r>
            <a:r>
              <a:rPr lang="it-IT" dirty="0">
                <a:solidFill>
                  <a:srgbClr val="C00000"/>
                </a:solidFill>
              </a:rPr>
              <a:t>Big Data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746A86A-FFC0-06A3-8BE0-F26B08B62F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Paolo Ferragina</a:t>
            </a:r>
          </a:p>
          <a:p>
            <a:r>
              <a:rPr lang="it-IT" dirty="0"/>
              <a:t>Scuola Superiore Sant’Anna</a:t>
            </a:r>
          </a:p>
        </p:txBody>
      </p:sp>
    </p:spTree>
    <p:extLst>
      <p:ext uri="{BB962C8B-B14F-4D97-AF65-F5344CB8AC3E}">
        <p14:creationId xmlns:p14="http://schemas.microsoft.com/office/powerpoint/2010/main" val="547100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2">
            <a:extLst>
              <a:ext uri="{FF2B5EF4-FFF2-40B4-BE49-F238E27FC236}">
                <a16:creationId xmlns:a16="http://schemas.microsoft.com/office/drawing/2014/main" id="{6A79AF8C-E81A-547C-224A-D196075D79D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solidFill>
                  <a:srgbClr val="C00000"/>
                </a:solidFill>
              </a:rPr>
              <a:t>Graphs for interconnected data</a:t>
            </a:r>
            <a:endParaRPr lang="en-US" altLang="en-US" sz="5400" dirty="0">
              <a:solidFill>
                <a:srgbClr val="C00000"/>
              </a:solidFill>
            </a:endParaRPr>
          </a:p>
        </p:txBody>
      </p:sp>
      <p:sp>
        <p:nvSpPr>
          <p:cNvPr id="18434" name="Rectangle 3">
            <a:extLst>
              <a:ext uri="{FF2B5EF4-FFF2-40B4-BE49-F238E27FC236}">
                <a16:creationId xmlns:a16="http://schemas.microsoft.com/office/drawing/2014/main" id="{B0BA51C7-1D0C-8B50-389C-BA83FA9FC10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charset="2"/>
              <a:buNone/>
              <a:defRPr/>
            </a:pPr>
            <a:r>
              <a:rPr lang="en-US" altLang="en-US" dirty="0">
                <a:ea typeface="MS PGothic" charset="-128"/>
                <a:cs typeface="ＭＳ Ｐゴシック" charset="-128"/>
              </a:rPr>
              <a:t>Paolo Ferragina</a:t>
            </a:r>
          </a:p>
          <a:p>
            <a:pPr eaLnBrk="1" hangingPunct="1">
              <a:defRPr/>
            </a:pPr>
            <a:r>
              <a:rPr lang="it-IT" dirty="0"/>
              <a:t>Scuola Superiore Sant’Anna</a:t>
            </a:r>
            <a:endParaRPr lang="en-US" altLang="en-US" dirty="0">
              <a:ea typeface="MS PGothic" charset="-128"/>
              <a:cs typeface="ＭＳ Ｐゴシック" charset="-128"/>
            </a:endParaRPr>
          </a:p>
          <a:p>
            <a:pPr eaLnBrk="1" hangingPunct="1">
              <a:buFont typeface="Wingdings" charset="2"/>
              <a:buNone/>
              <a:defRPr/>
            </a:pPr>
            <a:endParaRPr lang="en-US" altLang="en-US" dirty="0">
              <a:solidFill>
                <a:srgbClr val="0070C0"/>
              </a:solidFill>
              <a:ea typeface="MS PGothic" charset="-128"/>
              <a:cs typeface="ＭＳ Ｐゴシック" charset="-128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Titolo 1">
            <a:extLst>
              <a:ext uri="{FF2B5EF4-FFF2-40B4-BE49-F238E27FC236}">
                <a16:creationId xmlns:a16="http://schemas.microsoft.com/office/drawing/2014/main" id="{FBDA06AA-BFB3-D7BF-4930-B9BC63B4FE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 sz="3600" dirty="0" err="1">
                <a:solidFill>
                  <a:srgbClr val="C00000"/>
                </a:solidFill>
              </a:rPr>
              <a:t>Graphs</a:t>
            </a:r>
            <a:r>
              <a:rPr lang="it-IT" altLang="it-IT" sz="3600" dirty="0">
                <a:solidFill>
                  <a:srgbClr val="C00000"/>
                </a:solidFill>
              </a:rPr>
              <a:t>: </a:t>
            </a:r>
            <a:r>
              <a:rPr lang="it-IT" altLang="it-IT" sz="3600" dirty="0" err="1">
                <a:solidFill>
                  <a:srgbClr val="C00000"/>
                </a:solidFill>
              </a:rPr>
              <a:t>how</a:t>
            </a:r>
            <a:r>
              <a:rPr lang="it-IT" altLang="it-IT" sz="3600" dirty="0">
                <a:solidFill>
                  <a:srgbClr val="C00000"/>
                </a:solidFill>
              </a:rPr>
              <a:t> to </a:t>
            </a:r>
            <a:r>
              <a:rPr lang="it-IT" altLang="it-IT" sz="3600" dirty="0" err="1">
                <a:solidFill>
                  <a:srgbClr val="C00000"/>
                </a:solidFill>
              </a:rPr>
              <a:t>implement</a:t>
            </a:r>
            <a:r>
              <a:rPr lang="it-IT" altLang="it-IT" sz="3600" dirty="0">
                <a:solidFill>
                  <a:srgbClr val="C00000"/>
                </a:solidFill>
              </a:rPr>
              <a:t> </a:t>
            </a:r>
            <a:r>
              <a:rPr lang="it-IT" altLang="it-IT" sz="3600" dirty="0" err="1">
                <a:solidFill>
                  <a:srgbClr val="C00000"/>
                </a:solidFill>
              </a:rPr>
              <a:t>them</a:t>
            </a:r>
            <a:endParaRPr lang="en-US" altLang="it-IT" sz="3600" dirty="0">
              <a:solidFill>
                <a:srgbClr val="C00000"/>
              </a:solidFill>
            </a:endParaRPr>
          </a:p>
        </p:txBody>
      </p:sp>
      <p:sp>
        <p:nvSpPr>
          <p:cNvPr id="95234" name="CasellaDiTesto 4">
            <a:extLst>
              <a:ext uri="{FF2B5EF4-FFF2-40B4-BE49-F238E27FC236}">
                <a16:creationId xmlns:a16="http://schemas.microsoft.com/office/drawing/2014/main" id="{0B4D3D48-57AC-5FC5-1832-E1DE56CD9A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59563" y="3706813"/>
            <a:ext cx="1168400" cy="193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2000">
                <a:ea typeface="ＭＳ Ｐゴシック" panose="020B0600070205080204" pitchFamily="34" charset="-128"/>
              </a:rPr>
              <a:t>1 </a:t>
            </a:r>
            <a:r>
              <a:rPr lang="it-IT" altLang="it-IT" sz="2000">
                <a:ea typeface="ＭＳ Ｐゴシック" panose="020B0600070205080204" pitchFamily="34" charset="-128"/>
                <a:sym typeface="Wingdings" pitchFamily="2" charset="2"/>
              </a:rPr>
              <a:t> 2,3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2000">
                <a:ea typeface="ＭＳ Ｐゴシック" panose="020B0600070205080204" pitchFamily="34" charset="-128"/>
                <a:sym typeface="Wingdings" pitchFamily="2" charset="2"/>
              </a:rPr>
              <a:t>2  4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2000">
                <a:ea typeface="ＭＳ Ｐゴシック" panose="020B0600070205080204" pitchFamily="34" charset="-128"/>
                <a:sym typeface="Wingdings" pitchFamily="2" charset="2"/>
              </a:rPr>
              <a:t>3 4,5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2000">
                <a:ea typeface="ＭＳ Ｐゴシック" panose="020B0600070205080204" pitchFamily="34" charset="-128"/>
                <a:sym typeface="Wingdings" pitchFamily="2" charset="2"/>
              </a:rPr>
              <a:t>4  6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2000">
                <a:ea typeface="ＭＳ Ｐゴシック" panose="020B0600070205080204" pitchFamily="34" charset="-128"/>
                <a:sym typeface="Wingdings" pitchFamily="2" charset="2"/>
              </a:rPr>
              <a:t>5  </a:t>
            </a:r>
            <a:r>
              <a:rPr lang="it-IT" altLang="it-IT" sz="2000" b="1">
                <a:solidFill>
                  <a:srgbClr val="FF0000"/>
                </a:solidFill>
                <a:ea typeface="ＭＳ Ｐゴシック" panose="020B0600070205080204" pitchFamily="34" charset="-128"/>
                <a:sym typeface="Wingdings" pitchFamily="2" charset="2"/>
              </a:rPr>
              <a:t>5</a:t>
            </a:r>
            <a:r>
              <a:rPr lang="it-IT" altLang="it-IT" sz="2000">
                <a:ea typeface="ＭＳ Ｐゴシック" panose="020B0600070205080204" pitchFamily="34" charset="-128"/>
                <a:sym typeface="Wingdings" pitchFamily="2" charset="2"/>
              </a:rPr>
              <a:t>,6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2000">
                <a:ea typeface="ＭＳ Ｐゴシック" panose="020B0600070205080204" pitchFamily="34" charset="-128"/>
                <a:sym typeface="Wingdings" pitchFamily="2" charset="2"/>
              </a:rPr>
              <a:t>6  </a:t>
            </a:r>
            <a:endParaRPr lang="it-IT" altLang="it-IT" sz="2000">
              <a:ea typeface="ＭＳ Ｐゴシック" panose="020B0600070205080204" pitchFamily="34" charset="-128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DFD6DE6-A4C8-7EAB-C5B1-B9C404019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6400" y="6043613"/>
            <a:ext cx="65325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1800" dirty="0">
                <a:ea typeface="ＭＳ Ｐゴシック" panose="020B0600070205080204" pitchFamily="34" charset="-128"/>
              </a:rPr>
              <a:t>Some </a:t>
            </a:r>
            <a:r>
              <a:rPr lang="it-IT" altLang="it-IT" sz="1800" dirty="0" err="1">
                <a:ea typeface="ＭＳ Ｐゴシック" panose="020B0600070205080204" pitchFamily="34" charset="-128"/>
              </a:rPr>
              <a:t>definitions</a:t>
            </a:r>
            <a:r>
              <a:rPr lang="it-IT" altLang="it-IT" sz="1800" dirty="0">
                <a:ea typeface="ＭＳ Ｐゴシック" panose="020B0600070205080204" pitchFamily="34" charset="-128"/>
              </a:rPr>
              <a:t>: in/out-degree, </a:t>
            </a:r>
            <a:r>
              <a:rPr lang="it-IT" altLang="it-IT" sz="1800" dirty="0" err="1">
                <a:ea typeface="ＭＳ Ｐゴシック" panose="020B0600070205080204" pitchFamily="34" charset="-128"/>
              </a:rPr>
              <a:t>neighborhood</a:t>
            </a:r>
            <a:r>
              <a:rPr lang="it-IT" altLang="it-IT" sz="1800" dirty="0">
                <a:ea typeface="ＭＳ Ｐゴシック" panose="020B0600070205080204" pitchFamily="34" charset="-128"/>
              </a:rPr>
              <a:t> (k-</a:t>
            </a:r>
            <a:r>
              <a:rPr lang="it-IT" altLang="it-IT" sz="1800" dirty="0" err="1">
                <a:ea typeface="ＭＳ Ｐゴシック" panose="020B0600070205080204" pitchFamily="34" charset="-128"/>
              </a:rPr>
              <a:t>levels</a:t>
            </a:r>
            <a:r>
              <a:rPr lang="it-IT" altLang="it-IT" sz="1800" dirty="0">
                <a:ea typeface="ＭＳ Ｐゴシック" panose="020B0600070205080204" pitchFamily="34" charset="-128"/>
              </a:rPr>
              <a:t>)</a:t>
            </a:r>
          </a:p>
        </p:txBody>
      </p:sp>
      <p:pic>
        <p:nvPicPr>
          <p:cNvPr id="95236" name="Immagine 7">
            <a:extLst>
              <a:ext uri="{FF2B5EF4-FFF2-40B4-BE49-F238E27FC236}">
                <a16:creationId xmlns:a16="http://schemas.microsoft.com/office/drawing/2014/main" id="{8A69A62A-1E9D-9F5B-F973-C283C47B8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727200"/>
            <a:ext cx="5761038" cy="396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5237" name="CasellaDiTesto 1">
            <a:extLst>
              <a:ext uri="{FF2B5EF4-FFF2-40B4-BE49-F238E27FC236}">
                <a16:creationId xmlns:a16="http://schemas.microsoft.com/office/drawing/2014/main" id="{24A18E9D-260D-3D81-B65A-56FF815145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3357563"/>
            <a:ext cx="1584325" cy="2143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8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Simmetric</a:t>
            </a:r>
            <a:r>
              <a:rPr lang="it-IT" altLang="it-IT" sz="8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it-IT" altLang="it-IT" sz="8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matrix</a:t>
            </a:r>
            <a:endParaRPr lang="it-IT" altLang="it-IT" sz="8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95238" name="Rettangolo 2">
            <a:extLst>
              <a:ext uri="{FF2B5EF4-FFF2-40B4-BE49-F238E27FC236}">
                <a16:creationId xmlns:a16="http://schemas.microsoft.com/office/drawing/2014/main" id="{B30DFB6D-DFD8-F132-1165-19052A03F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3571875"/>
            <a:ext cx="1368425" cy="2174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it-IT" sz="2000">
              <a:ea typeface="ＭＳ Ｐゴシック" panose="020B0600070205080204" pitchFamily="34" charset="-128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83D07CA-E0E6-4667-6CC7-8500D2CEBB4A}"/>
              </a:ext>
            </a:extLst>
          </p:cNvPr>
          <p:cNvSpPr txBox="1"/>
          <p:nvPr/>
        </p:nvSpPr>
        <p:spPr>
          <a:xfrm>
            <a:off x="1525267" y="1727200"/>
            <a:ext cx="1627369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200" dirty="0"/>
              <a:t>Non </a:t>
            </a:r>
            <a:r>
              <a:rPr lang="it-IT" sz="1200" dirty="0" err="1"/>
              <a:t>directed</a:t>
            </a:r>
            <a:r>
              <a:rPr lang="it-IT" sz="1200" dirty="0"/>
              <a:t> </a:t>
            </a:r>
            <a:r>
              <a:rPr lang="it-IT" sz="1200" dirty="0" err="1"/>
              <a:t>graph</a:t>
            </a:r>
            <a:endParaRPr lang="it-IT" sz="120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89C4A83-DA89-F014-038C-402EBF3A57D4}"/>
              </a:ext>
            </a:extLst>
          </p:cNvPr>
          <p:cNvSpPr txBox="1"/>
          <p:nvPr/>
        </p:nvSpPr>
        <p:spPr>
          <a:xfrm>
            <a:off x="1613871" y="3789363"/>
            <a:ext cx="12747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200" dirty="0" err="1"/>
              <a:t>directed</a:t>
            </a:r>
            <a:r>
              <a:rPr lang="it-IT" sz="1200" dirty="0"/>
              <a:t> </a:t>
            </a:r>
            <a:r>
              <a:rPr lang="it-IT" sz="1200" dirty="0" err="1"/>
              <a:t>graph</a:t>
            </a:r>
            <a:endParaRPr lang="it-IT" sz="12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78C3CF6-2F83-89D9-A2E9-AB4D2277EE37}"/>
              </a:ext>
            </a:extLst>
          </p:cNvPr>
          <p:cNvSpPr txBox="1"/>
          <p:nvPr/>
        </p:nvSpPr>
        <p:spPr>
          <a:xfrm>
            <a:off x="4482949" y="1727200"/>
            <a:ext cx="1539204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200" dirty="0" err="1"/>
              <a:t>Destination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endParaRPr lang="it-IT" sz="1200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9178611-030B-5EF3-72FD-230377F9A580}"/>
              </a:ext>
            </a:extLst>
          </p:cNvPr>
          <p:cNvSpPr txBox="1"/>
          <p:nvPr/>
        </p:nvSpPr>
        <p:spPr>
          <a:xfrm>
            <a:off x="4482949" y="3711814"/>
            <a:ext cx="1539204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200" dirty="0" err="1"/>
              <a:t>Destination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endParaRPr lang="it-IT" sz="12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219EFF7-DD22-EC36-9A59-04A50AC7555F}"/>
              </a:ext>
            </a:extLst>
          </p:cNvPr>
          <p:cNvSpPr txBox="1"/>
          <p:nvPr/>
        </p:nvSpPr>
        <p:spPr>
          <a:xfrm rot="16200000">
            <a:off x="3752781" y="4581921"/>
            <a:ext cx="1183337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200" dirty="0"/>
              <a:t>Source </a:t>
            </a:r>
            <a:r>
              <a:rPr lang="it-IT" sz="1200" dirty="0" err="1"/>
              <a:t>nodes</a:t>
            </a:r>
            <a:endParaRPr lang="it-IT" sz="12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738ECCE-6B7C-EC90-7E55-1E0B94C25950}"/>
              </a:ext>
            </a:extLst>
          </p:cNvPr>
          <p:cNvSpPr txBox="1"/>
          <p:nvPr/>
        </p:nvSpPr>
        <p:spPr>
          <a:xfrm rot="16200000">
            <a:off x="3756325" y="2639707"/>
            <a:ext cx="1183337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200" dirty="0"/>
              <a:t>Source </a:t>
            </a:r>
            <a:r>
              <a:rPr lang="it-IT" sz="1200" dirty="0" err="1"/>
              <a:t>nodes</a:t>
            </a:r>
            <a:endParaRPr lang="it-IT" sz="12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21BA82-59CF-0D37-89FF-C1DAD2B29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81000"/>
            <a:ext cx="8077200" cy="99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it-IT" altLang="it-IT" kern="0" dirty="0" err="1">
                <a:solidFill>
                  <a:srgbClr val="C00000"/>
                </a:solidFill>
                <a:latin typeface="+mj-lt"/>
                <a:ea typeface="+mj-ea"/>
                <a:cs typeface="+mj-cs"/>
              </a:rPr>
              <a:t>Path</a:t>
            </a:r>
            <a:endParaRPr lang="it-IT" altLang="it-IT" kern="0" dirty="0">
              <a:solidFill>
                <a:srgbClr val="C0000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Immagine 5" descr="Immagine che contiene cerchio, diagramma, linea, design&#10;&#10;Descrizione generata automaticamente">
            <a:extLst>
              <a:ext uri="{FF2B5EF4-FFF2-40B4-BE49-F238E27FC236}">
                <a16:creationId xmlns:a16="http://schemas.microsoft.com/office/drawing/2014/main" id="{6563FE9E-65CD-0BFF-C6CC-6BC761AC48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99"/>
          <a:stretch/>
        </p:blipFill>
        <p:spPr>
          <a:xfrm>
            <a:off x="2193556" y="1961754"/>
            <a:ext cx="4140200" cy="3738398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B458F5A-C5C5-8608-2A1B-D66E385B4CA6}"/>
              </a:ext>
            </a:extLst>
          </p:cNvPr>
          <p:cNvSpPr txBox="1"/>
          <p:nvPr/>
        </p:nvSpPr>
        <p:spPr>
          <a:xfrm>
            <a:off x="332389" y="5830669"/>
            <a:ext cx="84792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C00000"/>
                </a:solidFill>
              </a:rPr>
              <a:t>path</a:t>
            </a:r>
            <a:r>
              <a:rPr lang="en-US" altLang="en-US" dirty="0"/>
              <a:t> is a sequence of edges connecting adjacent nodes</a:t>
            </a:r>
          </a:p>
        </p:txBody>
      </p:sp>
      <p:cxnSp>
        <p:nvCxnSpPr>
          <p:cNvPr id="5" name="Connettore 1 4">
            <a:extLst>
              <a:ext uri="{FF2B5EF4-FFF2-40B4-BE49-F238E27FC236}">
                <a16:creationId xmlns:a16="http://schemas.microsoft.com/office/drawing/2014/main" id="{86551778-DDEF-E159-BEEF-6482D1897E40}"/>
              </a:ext>
            </a:extLst>
          </p:cNvPr>
          <p:cNvCxnSpPr/>
          <p:nvPr/>
        </p:nvCxnSpPr>
        <p:spPr bwMode="auto">
          <a:xfrm flipH="1">
            <a:off x="3083442" y="2626242"/>
            <a:ext cx="935665" cy="382772"/>
          </a:xfrm>
          <a:prstGeom prst="line">
            <a:avLst/>
          </a:prstGeom>
          <a:noFill/>
          <a:ln w="7620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80448B15-D77C-EDDA-EE45-9589A972F026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3083442" y="3211033"/>
            <a:ext cx="637953" cy="217967"/>
          </a:xfrm>
          <a:prstGeom prst="line">
            <a:avLst/>
          </a:prstGeom>
          <a:noFill/>
          <a:ln w="76200" cap="flat" cmpd="sng" algn="ctr">
            <a:solidFill>
              <a:srgbClr val="FF0000"/>
            </a:solidFill>
            <a:prstDash val="solid"/>
            <a:miter lim="800000"/>
            <a:headEnd type="arrow" w="med" len="med"/>
            <a:tailEnd type="none" w="med" len="med"/>
          </a:ln>
          <a:effectLst/>
        </p:spPr>
      </p:cxn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B66B2465-DB6D-D5B0-139E-1D64B396A945}"/>
              </a:ext>
            </a:extLst>
          </p:cNvPr>
          <p:cNvCxnSpPr>
            <a:cxnSpLocks/>
          </p:cNvCxnSpPr>
          <p:nvPr/>
        </p:nvCxnSpPr>
        <p:spPr bwMode="auto">
          <a:xfrm flipH="1">
            <a:off x="2966484" y="3763926"/>
            <a:ext cx="637953" cy="372139"/>
          </a:xfrm>
          <a:prstGeom prst="line">
            <a:avLst/>
          </a:prstGeom>
          <a:noFill/>
          <a:ln w="7620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24771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C2BB0-54E7-3FEF-4961-57A08DFE4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D65DE8-D98F-826E-BDA2-29C4864DFF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81000"/>
            <a:ext cx="8077200" cy="99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it-IT" altLang="it-IT" kern="0" dirty="0" err="1">
                <a:solidFill>
                  <a:srgbClr val="C00000"/>
                </a:solidFill>
                <a:latin typeface="+mj-lt"/>
                <a:ea typeface="+mj-ea"/>
                <a:cs typeface="+mj-cs"/>
              </a:rPr>
              <a:t>Connected</a:t>
            </a:r>
            <a:r>
              <a:rPr lang="it-IT" altLang="it-IT" kern="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it-IT" altLang="it-IT" kern="0" dirty="0" err="1">
                <a:solidFill>
                  <a:srgbClr val="C00000"/>
                </a:solidFill>
                <a:latin typeface="+mj-lt"/>
                <a:ea typeface="+mj-ea"/>
                <a:cs typeface="+mj-cs"/>
              </a:rPr>
              <a:t>components</a:t>
            </a:r>
            <a:endParaRPr lang="it-IT" altLang="it-IT" kern="0" dirty="0">
              <a:solidFill>
                <a:srgbClr val="C0000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Immagine 5" descr="Immagine che contiene cerchio, diagramma, linea, design&#10;&#10;Descrizione generata automaticamente">
            <a:extLst>
              <a:ext uri="{FF2B5EF4-FFF2-40B4-BE49-F238E27FC236}">
                <a16:creationId xmlns:a16="http://schemas.microsoft.com/office/drawing/2014/main" id="{BAB4866F-D52D-2404-DFDE-AE5FDCF5B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99"/>
          <a:stretch/>
        </p:blipFill>
        <p:spPr>
          <a:xfrm>
            <a:off x="2501900" y="1653409"/>
            <a:ext cx="4140200" cy="3738398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50E1EFA-56E0-447A-7DE0-C24465091EE8}"/>
              </a:ext>
            </a:extLst>
          </p:cNvPr>
          <p:cNvSpPr txBox="1"/>
          <p:nvPr/>
        </p:nvSpPr>
        <p:spPr>
          <a:xfrm>
            <a:off x="332389" y="5830669"/>
            <a:ext cx="84792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Maximal subset of nodes such that, for every pair (A,B), there is an </a:t>
            </a:r>
            <a:r>
              <a:rPr lang="en-US" altLang="en-US" i="1" dirty="0">
                <a:solidFill>
                  <a:srgbClr val="C00000"/>
                </a:solidFill>
              </a:rPr>
              <a:t>undirected</a:t>
            </a:r>
            <a:r>
              <a:rPr lang="en-US" altLang="en-US" dirty="0"/>
              <a:t> path from node A to node B</a:t>
            </a:r>
          </a:p>
        </p:txBody>
      </p:sp>
    </p:spTree>
    <p:extLst>
      <p:ext uri="{BB962C8B-B14F-4D97-AF65-F5344CB8AC3E}">
        <p14:creationId xmlns:p14="http://schemas.microsoft.com/office/powerpoint/2010/main" val="3484623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cerchio, modello, Simmetria&#10;&#10;Descrizione generata automaticamente">
            <a:extLst>
              <a:ext uri="{FF2B5EF4-FFF2-40B4-BE49-F238E27FC236}">
                <a16:creationId xmlns:a16="http://schemas.microsoft.com/office/drawing/2014/main" id="{76BB8927-B128-5E4F-5066-6143CE638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953" y="2126512"/>
            <a:ext cx="6080080" cy="2872838"/>
          </a:xfrm>
          <a:prstGeom prst="rect">
            <a:avLst/>
          </a:prstGeom>
          <a:noFill/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121BA82-59CF-0D37-89FF-C1DAD2B29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81000"/>
            <a:ext cx="8077200" cy="99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en-US" altLang="it-IT" sz="3200" kern="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Strongly Connected Components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AC07626-1711-152B-4695-6E27DE653CFC}"/>
              </a:ext>
            </a:extLst>
          </p:cNvPr>
          <p:cNvSpPr txBox="1"/>
          <p:nvPr/>
        </p:nvSpPr>
        <p:spPr>
          <a:xfrm>
            <a:off x="1157665" y="5292597"/>
            <a:ext cx="68286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Maximal subset of nodes such that, for every pair (A,B), there is a </a:t>
            </a:r>
            <a:r>
              <a:rPr lang="en-US" altLang="en-US" i="1" dirty="0">
                <a:solidFill>
                  <a:srgbClr val="C00000"/>
                </a:solidFill>
              </a:rPr>
              <a:t>directed</a:t>
            </a:r>
            <a:r>
              <a:rPr lang="en-US" altLang="en-US" dirty="0"/>
              <a:t> path from node A to node B </a:t>
            </a:r>
            <a:r>
              <a:rPr lang="en-US" altLang="en-US" dirty="0">
                <a:solidFill>
                  <a:srgbClr val="FF0000"/>
                </a:solidFill>
              </a:rPr>
              <a:t>and vice versa </a:t>
            </a:r>
            <a:r>
              <a:rPr lang="en-US" altLang="en-US" dirty="0"/>
              <a:t>(i.e. are on a cycle)</a:t>
            </a:r>
          </a:p>
        </p:txBody>
      </p:sp>
    </p:spTree>
    <p:extLst>
      <p:ext uri="{BB962C8B-B14F-4D97-AF65-F5344CB8AC3E}">
        <p14:creationId xmlns:p14="http://schemas.microsoft.com/office/powerpoint/2010/main" val="2415997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CCC1E0-55C3-22F6-F3CE-E30D90488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solidFill>
                  <a:srgbClr val="C00000"/>
                </a:solidFill>
              </a:rPr>
              <a:t>Exercise</a:t>
            </a:r>
            <a:endParaRPr lang="it-IT" dirty="0">
              <a:solidFill>
                <a:srgbClr val="C00000"/>
              </a:solidFill>
            </a:endParaRPr>
          </a:p>
        </p:txBody>
      </p:sp>
      <p:pic>
        <p:nvPicPr>
          <p:cNvPr id="2050" name="Picture 2" descr="Strongly Connected Components">
            <a:extLst>
              <a:ext uri="{FF2B5EF4-FFF2-40B4-BE49-F238E27FC236}">
                <a16:creationId xmlns:a16="http://schemas.microsoft.com/office/drawing/2014/main" id="{CBD92522-E869-C7D6-7AD0-B8587CDF2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379" y="1944939"/>
            <a:ext cx="6053959" cy="2421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raph Theory: Strongly connected component">
            <a:extLst>
              <a:ext uri="{FF2B5EF4-FFF2-40B4-BE49-F238E27FC236}">
                <a16:creationId xmlns:a16="http://schemas.microsoft.com/office/drawing/2014/main" id="{20477DAB-3501-D74D-9AEB-E115B999B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522" y="4383875"/>
            <a:ext cx="2587078" cy="209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9885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21BA82-59CF-0D37-89FF-C1DAD2B29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81000"/>
            <a:ext cx="8077200" cy="99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en-US" altLang="it-IT" sz="3700" kern="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Breadth-First Search (or Visit)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AC07626-1711-152B-4695-6E27DE653CFC}"/>
              </a:ext>
            </a:extLst>
          </p:cNvPr>
          <p:cNvSpPr txBox="1"/>
          <p:nvPr/>
        </p:nvSpPr>
        <p:spPr>
          <a:xfrm>
            <a:off x="332388" y="5972835"/>
            <a:ext cx="84792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It advances by “frontiers” of farther and farther distance from the source node, until all connected nodes are reached</a:t>
            </a:r>
          </a:p>
        </p:txBody>
      </p:sp>
      <p:pic>
        <p:nvPicPr>
          <p:cNvPr id="4" name="Immagine 3" descr="Immagine che contiene diagramma, schermata, cerchio, linea&#10;&#10;Descrizione generata automaticamente">
            <a:extLst>
              <a:ext uri="{FF2B5EF4-FFF2-40B4-BE49-F238E27FC236}">
                <a16:creationId xmlns:a16="http://schemas.microsoft.com/office/drawing/2014/main" id="{56123387-7C09-1524-F748-D88A431DA9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04"/>
          <a:stretch/>
        </p:blipFill>
        <p:spPr>
          <a:xfrm>
            <a:off x="685798" y="1617279"/>
            <a:ext cx="7772400" cy="392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864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diagramma, cerchio, linea&#10;&#10;Descrizione generata automaticamente">
            <a:extLst>
              <a:ext uri="{FF2B5EF4-FFF2-40B4-BE49-F238E27FC236}">
                <a16:creationId xmlns:a16="http://schemas.microsoft.com/office/drawing/2014/main" id="{412ABADE-52E8-62A1-86BE-B16B2D9D6D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2" y="1803141"/>
            <a:ext cx="7772400" cy="325171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121BA82-59CF-0D37-89FF-C1DAD2B29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81000"/>
            <a:ext cx="8077200" cy="99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en-US" altLang="it-IT" sz="3700" kern="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Breadth-First Search (or Visit)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AC07626-1711-152B-4695-6E27DE653CFC}"/>
              </a:ext>
            </a:extLst>
          </p:cNvPr>
          <p:cNvSpPr txBox="1"/>
          <p:nvPr/>
        </p:nvSpPr>
        <p:spPr>
          <a:xfrm>
            <a:off x="533400" y="5486400"/>
            <a:ext cx="84792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Every node explores all of its adjacent nodes</a:t>
            </a:r>
          </a:p>
          <a:p>
            <a:pPr eaLnBrk="1" hangingPunct="1">
              <a:lnSpc>
                <a:spcPct val="90000"/>
              </a:lnSpc>
            </a:pPr>
            <a:endParaRPr lang="en-US" altLang="en-US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The order is defined according to the edge storage</a:t>
            </a:r>
          </a:p>
        </p:txBody>
      </p:sp>
      <p:pic>
        <p:nvPicPr>
          <p:cNvPr id="6" name="Immagine 5" descr="Immagine che contiene diagramma, cerchio, linea&#10;&#10;Descrizione generata automaticamente">
            <a:extLst>
              <a:ext uri="{FF2B5EF4-FFF2-40B4-BE49-F238E27FC236}">
                <a16:creationId xmlns:a16="http://schemas.microsoft.com/office/drawing/2014/main" id="{54A10E25-FD54-5254-0E14-F74D7D9888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58"/>
          <a:stretch/>
        </p:blipFill>
        <p:spPr>
          <a:xfrm>
            <a:off x="685798" y="1803141"/>
            <a:ext cx="4674478" cy="3251718"/>
          </a:xfrm>
          <a:prstGeom prst="rect">
            <a:avLst/>
          </a:prstGeom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F7C77371-BAAD-3B4B-5BB7-B6374A093834}"/>
              </a:ext>
            </a:extLst>
          </p:cNvPr>
          <p:cNvSpPr/>
          <p:nvPr/>
        </p:nvSpPr>
        <p:spPr bwMode="auto">
          <a:xfrm>
            <a:off x="1902372" y="2238703"/>
            <a:ext cx="378373" cy="441435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039A090E-8ADB-5C0D-8EAD-6AE30AF6B4DA}"/>
              </a:ext>
            </a:extLst>
          </p:cNvPr>
          <p:cNvSpPr/>
          <p:nvPr/>
        </p:nvSpPr>
        <p:spPr bwMode="auto">
          <a:xfrm>
            <a:off x="4482662" y="2238703"/>
            <a:ext cx="378373" cy="441435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48178D-F238-9B11-D4D0-399D2BBFECDD}"/>
              </a:ext>
            </a:extLst>
          </p:cNvPr>
          <p:cNvSpPr/>
          <p:nvPr/>
        </p:nvSpPr>
        <p:spPr bwMode="auto">
          <a:xfrm>
            <a:off x="6453351" y="2987564"/>
            <a:ext cx="378373" cy="441435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67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 descr="Immagine che contiene cerchio, diagramma, linea&#10;&#10;Descrizione generata automaticamente">
            <a:extLst>
              <a:ext uri="{FF2B5EF4-FFF2-40B4-BE49-F238E27FC236}">
                <a16:creationId xmlns:a16="http://schemas.microsoft.com/office/drawing/2014/main" id="{D09721E5-2AE1-CAEE-A42F-9C05EBEB4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772" y="1716725"/>
            <a:ext cx="6403428" cy="366413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121BA82-59CF-0D37-89FF-C1DAD2B29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81000"/>
            <a:ext cx="8077200" cy="99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en-US" altLang="it-IT" sz="3700" kern="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Breadth-First Search (or Visit)</a:t>
            </a:r>
          </a:p>
        </p:txBody>
      </p:sp>
      <p:pic>
        <p:nvPicPr>
          <p:cNvPr id="4" name="Immagine 3" descr="Immagine che contiene cerchio, diagramma, linea&#10;&#10;Descrizione generata automaticamente">
            <a:extLst>
              <a:ext uri="{FF2B5EF4-FFF2-40B4-BE49-F238E27FC236}">
                <a16:creationId xmlns:a16="http://schemas.microsoft.com/office/drawing/2014/main" id="{FB1B41C9-ABC2-606B-74EC-5325242B4D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996"/>
          <a:stretch/>
        </p:blipFill>
        <p:spPr>
          <a:xfrm>
            <a:off x="1292772" y="1716725"/>
            <a:ext cx="2753711" cy="366413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676C889-9BA6-B8F7-D2B7-6313831F5AB3}"/>
              </a:ext>
            </a:extLst>
          </p:cNvPr>
          <p:cNvSpPr txBox="1"/>
          <p:nvPr/>
        </p:nvSpPr>
        <p:spPr>
          <a:xfrm>
            <a:off x="533400" y="5486400"/>
            <a:ext cx="84792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Every node explores all its adjacent nodes</a:t>
            </a:r>
          </a:p>
          <a:p>
            <a:pPr eaLnBrk="1" hangingPunct="1">
              <a:lnSpc>
                <a:spcPct val="90000"/>
              </a:lnSpc>
            </a:pPr>
            <a:endParaRPr lang="en-US" altLang="en-US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The order is defined according to the edge storage</a:t>
            </a: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5EC32FFA-99ED-DD14-632B-CE66E1D9CC99}"/>
              </a:ext>
            </a:extLst>
          </p:cNvPr>
          <p:cNvSpPr/>
          <p:nvPr/>
        </p:nvSpPr>
        <p:spPr bwMode="auto">
          <a:xfrm>
            <a:off x="2942896" y="3328074"/>
            <a:ext cx="420414" cy="51871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023F6644-104D-721D-22D8-CE745751C7D6}"/>
              </a:ext>
            </a:extLst>
          </p:cNvPr>
          <p:cNvSpPr/>
          <p:nvPr/>
        </p:nvSpPr>
        <p:spPr bwMode="auto">
          <a:xfrm>
            <a:off x="5249917" y="4058543"/>
            <a:ext cx="420414" cy="51871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709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21BA82-59CF-0D37-89FF-C1DAD2B29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81000"/>
            <a:ext cx="8077200" cy="99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en-US" altLang="it-IT" sz="3700" kern="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Breadth-First Search (or Visit)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676C889-9BA6-B8F7-D2B7-6313831F5AB3}"/>
              </a:ext>
            </a:extLst>
          </p:cNvPr>
          <p:cNvSpPr txBox="1"/>
          <p:nvPr/>
        </p:nvSpPr>
        <p:spPr>
          <a:xfrm>
            <a:off x="533400" y="5486400"/>
            <a:ext cx="84792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Every node explores all its adjacent nodes</a:t>
            </a:r>
          </a:p>
          <a:p>
            <a:pPr eaLnBrk="1" hangingPunct="1">
              <a:lnSpc>
                <a:spcPct val="90000"/>
              </a:lnSpc>
            </a:pPr>
            <a:endParaRPr lang="en-US" altLang="en-US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The order is defined according to the edge storage</a:t>
            </a:r>
          </a:p>
        </p:txBody>
      </p:sp>
      <p:pic>
        <p:nvPicPr>
          <p:cNvPr id="6" name="Immagine 5" descr="Immagine che contiene cerchio, diagramma, linea, arte&#10;&#10;Descrizione generata automaticamente">
            <a:extLst>
              <a:ext uri="{FF2B5EF4-FFF2-40B4-BE49-F238E27FC236}">
                <a16:creationId xmlns:a16="http://schemas.microsoft.com/office/drawing/2014/main" id="{5D685479-835D-99C4-11BC-576D65B4D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562" y="1659584"/>
            <a:ext cx="7112876" cy="3538832"/>
          </a:xfrm>
          <a:prstGeom prst="rect">
            <a:avLst/>
          </a:prstGeom>
        </p:spPr>
      </p:pic>
      <p:sp>
        <p:nvSpPr>
          <p:cNvPr id="7" name="Ovale 6">
            <a:extLst>
              <a:ext uri="{FF2B5EF4-FFF2-40B4-BE49-F238E27FC236}">
                <a16:creationId xmlns:a16="http://schemas.microsoft.com/office/drawing/2014/main" id="{CC71CB54-6F38-D4B4-D145-ABC4513CFE77}"/>
              </a:ext>
            </a:extLst>
          </p:cNvPr>
          <p:cNvSpPr/>
          <p:nvPr/>
        </p:nvSpPr>
        <p:spPr bwMode="auto">
          <a:xfrm>
            <a:off x="2837793" y="3611854"/>
            <a:ext cx="420414" cy="51871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698C8377-7895-AD7E-B065-4FBA9963FD89}"/>
              </a:ext>
            </a:extLst>
          </p:cNvPr>
          <p:cNvSpPr/>
          <p:nvPr/>
        </p:nvSpPr>
        <p:spPr bwMode="auto">
          <a:xfrm>
            <a:off x="5165834" y="4436916"/>
            <a:ext cx="420414" cy="51871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0606F1B0-3B68-A915-C13C-358AF8386942}"/>
              </a:ext>
            </a:extLst>
          </p:cNvPr>
          <p:cNvGrpSpPr/>
          <p:nvPr/>
        </p:nvGrpSpPr>
        <p:grpSpPr>
          <a:xfrm>
            <a:off x="5360276" y="2511972"/>
            <a:ext cx="1355834" cy="2081049"/>
            <a:chOff x="5360276" y="2511972"/>
            <a:chExt cx="1355834" cy="2081049"/>
          </a:xfrm>
        </p:grpSpPr>
        <p:cxnSp>
          <p:nvCxnSpPr>
            <p:cNvPr id="10" name="Connettore 1 9">
              <a:extLst>
                <a:ext uri="{FF2B5EF4-FFF2-40B4-BE49-F238E27FC236}">
                  <a16:creationId xmlns:a16="http://schemas.microsoft.com/office/drawing/2014/main" id="{697D96BF-2F93-9582-32FE-3AA77452DEE0}"/>
                </a:ext>
              </a:extLst>
            </p:cNvPr>
            <p:cNvCxnSpPr/>
            <p:nvPr/>
          </p:nvCxnSpPr>
          <p:spPr bwMode="auto">
            <a:xfrm flipH="1">
              <a:off x="5917324" y="2511972"/>
              <a:ext cx="273269" cy="472966"/>
            </a:xfrm>
            <a:prstGeom prst="lin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Connettore 1 10">
              <a:extLst>
                <a:ext uri="{FF2B5EF4-FFF2-40B4-BE49-F238E27FC236}">
                  <a16:creationId xmlns:a16="http://schemas.microsoft.com/office/drawing/2014/main" id="{19A9E9E7-F5A6-055A-4227-A97F9076169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337738" y="2511972"/>
              <a:ext cx="304800" cy="472966"/>
            </a:xfrm>
            <a:prstGeom prst="lin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Connettore 1 13">
              <a:extLst>
                <a:ext uri="{FF2B5EF4-FFF2-40B4-BE49-F238E27FC236}">
                  <a16:creationId xmlns:a16="http://schemas.microsoft.com/office/drawing/2014/main" id="{D4E97568-E136-A6EA-59A9-740F29EBBD56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444359" y="3237186"/>
              <a:ext cx="315310" cy="504497"/>
            </a:xfrm>
            <a:prstGeom prst="lin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Connettore 1 16">
              <a:extLst>
                <a:ext uri="{FF2B5EF4-FFF2-40B4-BE49-F238E27FC236}">
                  <a16:creationId xmlns:a16="http://schemas.microsoft.com/office/drawing/2014/main" id="{EC7BB8DE-D291-DF34-B091-E270108A0EB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716110" y="3237186"/>
              <a:ext cx="0" cy="504497"/>
            </a:xfrm>
            <a:prstGeom prst="lin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Connettore 1 19">
              <a:extLst>
                <a:ext uri="{FF2B5EF4-FFF2-40B4-BE49-F238E27FC236}">
                  <a16:creationId xmlns:a16="http://schemas.microsoft.com/office/drawing/2014/main" id="{44F68444-247D-0585-38B1-526A5E45869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360276" y="4046483"/>
              <a:ext cx="0" cy="546538"/>
            </a:xfrm>
            <a:prstGeom prst="lin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678F8CA8-859E-9C13-CB65-22AF9B21226C}"/>
              </a:ext>
            </a:extLst>
          </p:cNvPr>
          <p:cNvSpPr txBox="1"/>
          <p:nvPr/>
        </p:nvSpPr>
        <p:spPr>
          <a:xfrm>
            <a:off x="6022434" y="4436916"/>
            <a:ext cx="27642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</a:rPr>
              <a:t>- BFS Tree</a:t>
            </a:r>
          </a:p>
          <a:p>
            <a:r>
              <a:rPr lang="en-US" sz="1800" dirty="0">
                <a:solidFill>
                  <a:srgbClr val="FF0000"/>
                </a:solidFill>
              </a:rPr>
              <a:t>- Shortest-Path tree        </a:t>
            </a:r>
          </a:p>
          <a:p>
            <a:r>
              <a:rPr lang="en-US" sz="1800" dirty="0">
                <a:solidFill>
                  <a:srgbClr val="FF0000"/>
                </a:solidFill>
              </a:rPr>
              <a:t>        </a:t>
            </a:r>
            <a:r>
              <a:rPr lang="en-US" sz="1600" dirty="0">
                <a:solidFill>
                  <a:srgbClr val="FF0000"/>
                </a:solidFill>
              </a:rPr>
              <a:t>(edge-weight = 1)</a:t>
            </a:r>
            <a:endParaRPr lang="en-GB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59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BA2190-662B-B047-B218-41F989C93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90868"/>
            <a:ext cx="8077200" cy="595423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it-IT" sz="4400" dirty="0">
                <a:solidFill>
                  <a:srgbClr val="C00000"/>
                </a:solidFill>
                <a:cs typeface="ＭＳ Ｐゴシック" charset="0"/>
              </a:rPr>
              <a:t>On the «nature» of Big Data</a:t>
            </a:r>
            <a:r>
              <a:rPr lang="it-IT" sz="2800" dirty="0">
                <a:cs typeface="ＭＳ Ｐゴシック" charset="0"/>
              </a:rPr>
              <a:t>	</a:t>
            </a:r>
            <a:endParaRPr lang="en-US" sz="2800" dirty="0">
              <a:cs typeface="ＭＳ Ｐゴシック" charset="0"/>
            </a:endParaRPr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AF5C3ED5-4FC1-A749-8F52-C1A1D5942487}"/>
              </a:ext>
            </a:extLst>
          </p:cNvPr>
          <p:cNvSpPr txBox="1">
            <a:spLocks/>
          </p:cNvSpPr>
          <p:nvPr/>
        </p:nvSpPr>
        <p:spPr bwMode="auto">
          <a:xfrm>
            <a:off x="399448" y="1649721"/>
            <a:ext cx="5472113" cy="3509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MS PGothic" charset="-128"/>
                <a:cs typeface="ＭＳ Ｐゴシック" charset="-128"/>
              </a:defRPr>
            </a:lvl1pPr>
            <a:lvl2pPr indent="-182563">
              <a:spcBef>
                <a:spcPct val="20000"/>
              </a:spcBef>
              <a:buClr>
                <a:schemeClr val="accent1"/>
              </a:buClr>
              <a:buSzPct val="85000"/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730250" indent="-182563">
              <a:spcBef>
                <a:spcPct val="20000"/>
              </a:spcBef>
              <a:buClr>
                <a:schemeClr val="accent1"/>
              </a:buClr>
              <a:buSzPct val="90000"/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004888" indent="-182563"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  <a:defRPr sz="1600"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1187450" indent="-136525">
              <a:spcBef>
                <a:spcPct val="20000"/>
              </a:spcBef>
              <a:buClr>
                <a:schemeClr val="accent1"/>
              </a:buClr>
              <a:buSzPct val="100000"/>
              <a:buFont typeface="Arial" charset="0"/>
              <a:buChar char="•"/>
              <a:defRPr sz="1400"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1644650" indent="-1365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charset="0"/>
              <a:buChar char="•"/>
              <a:defRPr sz="1400"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101850" indent="-1365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charset="0"/>
              <a:buChar char="•"/>
              <a:defRPr sz="1400"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2559050" indent="-1365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charset="0"/>
              <a:buChar char="•"/>
              <a:defRPr sz="1400"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016250" indent="-1365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charset="0"/>
              <a:buChar char="•"/>
              <a:defRPr sz="1400"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 marL="457200" indent="-457200" algn="just">
              <a:buClr>
                <a:schemeClr val="tx1"/>
              </a:buClr>
              <a:buFontTx/>
              <a:buChar char="-"/>
              <a:defRPr/>
            </a:pPr>
            <a:r>
              <a:rPr lang="it-IT" altLang="en-US" sz="2800" dirty="0" err="1"/>
              <a:t>Structured</a:t>
            </a:r>
            <a:r>
              <a:rPr lang="it-IT" altLang="en-US" sz="2800" dirty="0"/>
              <a:t>: </a:t>
            </a:r>
            <a:r>
              <a:rPr lang="it-IT" altLang="en-US" i="1" dirty="0" err="1"/>
              <a:t>tables</a:t>
            </a:r>
            <a:endParaRPr lang="it-IT" altLang="en-US" sz="2800" i="1" dirty="0"/>
          </a:p>
          <a:p>
            <a:pPr marL="457200" indent="-457200" algn="just">
              <a:buClr>
                <a:schemeClr val="tx1"/>
              </a:buClr>
              <a:buFontTx/>
              <a:buChar char="-"/>
              <a:defRPr/>
            </a:pPr>
            <a:r>
              <a:rPr lang="it-IT" altLang="en-US" sz="2800" dirty="0" err="1"/>
              <a:t>Unstructured</a:t>
            </a:r>
            <a:r>
              <a:rPr lang="it-IT" altLang="en-US" sz="2800" dirty="0"/>
              <a:t>: </a:t>
            </a:r>
            <a:r>
              <a:rPr lang="it-IT" altLang="en-US" i="1" dirty="0"/>
              <a:t>texts</a:t>
            </a:r>
            <a:endParaRPr lang="it-IT" altLang="en-US" sz="2800" i="1" dirty="0"/>
          </a:p>
          <a:p>
            <a:pPr marL="457200" indent="-457200" algn="just">
              <a:buClr>
                <a:schemeClr val="tx1"/>
              </a:buClr>
              <a:buFontTx/>
              <a:buChar char="-"/>
              <a:defRPr/>
            </a:pPr>
            <a:r>
              <a:rPr lang="it-IT" altLang="en-US" sz="2800" dirty="0"/>
              <a:t>Multi-</a:t>
            </a:r>
            <a:r>
              <a:rPr lang="it-IT" altLang="en-US" sz="2800" dirty="0" err="1"/>
              <a:t>modal</a:t>
            </a:r>
            <a:r>
              <a:rPr lang="it-IT" altLang="en-US" sz="2800" dirty="0"/>
              <a:t>: </a:t>
            </a:r>
            <a:r>
              <a:rPr lang="it-IT" altLang="en-US" i="1" dirty="0" err="1"/>
              <a:t>img</a:t>
            </a:r>
            <a:r>
              <a:rPr lang="it-IT" altLang="en-US" i="1" dirty="0"/>
              <a:t>, video, audio</a:t>
            </a:r>
          </a:p>
          <a:p>
            <a:pPr marL="457200" indent="-457200" algn="just">
              <a:buClr>
                <a:schemeClr val="tx1"/>
              </a:buClr>
              <a:buFontTx/>
              <a:buChar char="-"/>
              <a:defRPr/>
            </a:pPr>
            <a:r>
              <a:rPr lang="it-IT" altLang="en-US" sz="2800" dirty="0" err="1"/>
              <a:t>Interconnected</a:t>
            </a:r>
            <a:r>
              <a:rPr lang="it-IT" altLang="en-US" sz="2800" dirty="0"/>
              <a:t>: </a:t>
            </a:r>
            <a:r>
              <a:rPr lang="it-IT" altLang="en-US" i="1" dirty="0" err="1"/>
              <a:t>Labeled</a:t>
            </a:r>
            <a:r>
              <a:rPr lang="it-IT" altLang="en-US" i="1" dirty="0"/>
              <a:t> </a:t>
            </a:r>
            <a:r>
              <a:rPr lang="it-IT" altLang="en-US" i="1" dirty="0" err="1"/>
              <a:t>graphs</a:t>
            </a:r>
            <a:endParaRPr lang="en-US" altLang="en-US" sz="2800" i="1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F1AA62D-F09A-49A9-B650-F95FD88EF5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77"/>
          <a:stretch>
            <a:fillRect/>
          </a:stretch>
        </p:blipFill>
        <p:spPr bwMode="auto">
          <a:xfrm>
            <a:off x="5292080" y="1340768"/>
            <a:ext cx="3775608" cy="2233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magine 3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D3E0F94A-8911-BCCF-7CA5-4E8F1618E9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80" r="42770"/>
          <a:stretch/>
        </p:blipFill>
        <p:spPr>
          <a:xfrm>
            <a:off x="399448" y="3796480"/>
            <a:ext cx="4549339" cy="2880220"/>
          </a:xfrm>
          <a:prstGeom prst="rect">
            <a:avLst/>
          </a:prstGeom>
          <a:noFill/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B8852AD0-1148-608F-FD70-869D36306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504" y="3642668"/>
            <a:ext cx="2540912" cy="30340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9184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BD8D96-AD9E-4C40-94DA-69A4F6967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970EDE-BE72-BD5C-43F4-09BB16E8D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solidFill>
                  <a:srgbClr val="C00000"/>
                </a:solidFill>
              </a:rPr>
              <a:t>Exercise</a:t>
            </a:r>
            <a:r>
              <a:rPr lang="it-IT" dirty="0">
                <a:solidFill>
                  <a:srgbClr val="C00000"/>
                </a:solidFill>
              </a:rPr>
              <a:t>: BFS from 1</a:t>
            </a:r>
          </a:p>
        </p:txBody>
      </p:sp>
      <p:pic>
        <p:nvPicPr>
          <p:cNvPr id="4" name="Immagine 3" descr="Immagine che contiene cerchio, diagramma, linea, design&#10;&#10;Descrizione generata automaticamente">
            <a:extLst>
              <a:ext uri="{FF2B5EF4-FFF2-40B4-BE49-F238E27FC236}">
                <a16:creationId xmlns:a16="http://schemas.microsoft.com/office/drawing/2014/main" id="{DD427AF5-315A-BAD3-ABF1-2837F7E335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99"/>
          <a:stretch/>
        </p:blipFill>
        <p:spPr>
          <a:xfrm>
            <a:off x="2428326" y="1758512"/>
            <a:ext cx="4508501" cy="4070956"/>
          </a:xfrm>
          <a:prstGeom prst="rect">
            <a:avLst/>
          </a:prstGeom>
        </p:spPr>
      </p:pic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4115E5B5-17B2-19C3-FAB1-89EDA47AB30E}"/>
              </a:ext>
            </a:extLst>
          </p:cNvPr>
          <p:cNvCxnSpPr>
            <a:cxnSpLocks/>
          </p:cNvCxnSpPr>
          <p:nvPr/>
        </p:nvCxnSpPr>
        <p:spPr bwMode="auto">
          <a:xfrm>
            <a:off x="4256690" y="3930869"/>
            <a:ext cx="0" cy="1135117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319F275-6F48-B3AB-7AD3-80BA19A9A14D}"/>
              </a:ext>
            </a:extLst>
          </p:cNvPr>
          <p:cNvSpPr txBox="1"/>
          <p:nvPr/>
        </p:nvSpPr>
        <p:spPr>
          <a:xfrm>
            <a:off x="814081" y="6216380"/>
            <a:ext cx="63738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Analyze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in </a:t>
            </a:r>
            <a:r>
              <a:rPr lang="it-IT" dirty="0" err="1"/>
              <a:t>increasing</a:t>
            </a:r>
            <a:r>
              <a:rPr lang="it-IT" dirty="0"/>
              <a:t> </a:t>
            </a:r>
            <a:r>
              <a:rPr lang="it-IT" dirty="0" err="1"/>
              <a:t>order</a:t>
            </a:r>
            <a:r>
              <a:rPr lang="it-IT" dirty="0"/>
              <a:t> of </a:t>
            </a:r>
            <a:r>
              <a:rPr lang="it-IT" dirty="0" err="1"/>
              <a:t>destination</a:t>
            </a:r>
            <a:r>
              <a:rPr lang="it-IT" dirty="0"/>
              <a:t>. </a:t>
            </a:r>
          </a:p>
        </p:txBody>
      </p:sp>
      <p:cxnSp>
        <p:nvCxnSpPr>
          <p:cNvPr id="5" name="Connettore 1 4">
            <a:extLst>
              <a:ext uri="{FF2B5EF4-FFF2-40B4-BE49-F238E27FC236}">
                <a16:creationId xmlns:a16="http://schemas.microsoft.com/office/drawing/2014/main" id="{10458B92-61BE-344F-E3FD-2E7578198BBD}"/>
              </a:ext>
            </a:extLst>
          </p:cNvPr>
          <p:cNvCxnSpPr/>
          <p:nvPr/>
        </p:nvCxnSpPr>
        <p:spPr bwMode="auto">
          <a:xfrm>
            <a:off x="4657060" y="3646967"/>
            <a:ext cx="1148317" cy="170121"/>
          </a:xfrm>
          <a:prstGeom prst="line">
            <a:avLst/>
          </a:prstGeom>
          <a:noFill/>
          <a:ln w="1587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3" name="Ovale 2">
            <a:extLst>
              <a:ext uri="{FF2B5EF4-FFF2-40B4-BE49-F238E27FC236}">
                <a16:creationId xmlns:a16="http://schemas.microsoft.com/office/drawing/2014/main" id="{4EB245E2-A33F-4044-5DC8-F836C2D64693}"/>
              </a:ext>
            </a:extLst>
          </p:cNvPr>
          <p:cNvSpPr/>
          <p:nvPr/>
        </p:nvSpPr>
        <p:spPr bwMode="auto">
          <a:xfrm>
            <a:off x="2732567" y="2668773"/>
            <a:ext cx="691117" cy="71238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934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74D07-FD3E-941C-D84B-6CFA1115F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356E95-D074-22C3-F921-428BE6E42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solidFill>
                  <a:srgbClr val="C00000"/>
                </a:solidFill>
              </a:rPr>
              <a:t>Exercise</a:t>
            </a:r>
            <a:r>
              <a:rPr lang="it-IT" dirty="0">
                <a:solidFill>
                  <a:srgbClr val="C00000"/>
                </a:solidFill>
              </a:rPr>
              <a:t>: </a:t>
            </a:r>
            <a:r>
              <a:rPr lang="it-IT" dirty="0" err="1">
                <a:solidFill>
                  <a:srgbClr val="C00000"/>
                </a:solidFill>
              </a:rPr>
              <a:t>directed</a:t>
            </a:r>
            <a:r>
              <a:rPr lang="it-IT" dirty="0">
                <a:solidFill>
                  <a:srgbClr val="C00000"/>
                </a:solidFill>
              </a:rPr>
              <a:t> </a:t>
            </a:r>
            <a:r>
              <a:rPr lang="it-IT" dirty="0" err="1">
                <a:solidFill>
                  <a:srgbClr val="C00000"/>
                </a:solidFill>
              </a:rPr>
              <a:t>graph</a:t>
            </a:r>
            <a:endParaRPr lang="it-IT" dirty="0">
              <a:solidFill>
                <a:srgbClr val="C00000"/>
              </a:solidFill>
            </a:endParaRPr>
          </a:p>
        </p:txBody>
      </p:sp>
      <p:pic>
        <p:nvPicPr>
          <p:cNvPr id="4" name="Immagine 3" descr="Immagine che contiene cerchio, diagramma, linea, design&#10;&#10;Descrizione generata automaticamente">
            <a:extLst>
              <a:ext uri="{FF2B5EF4-FFF2-40B4-BE49-F238E27FC236}">
                <a16:creationId xmlns:a16="http://schemas.microsoft.com/office/drawing/2014/main" id="{6B381970-C81B-3BBF-1D49-3688A8AD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99"/>
          <a:stretch/>
        </p:blipFill>
        <p:spPr>
          <a:xfrm>
            <a:off x="2428326" y="1758512"/>
            <a:ext cx="4508501" cy="4070956"/>
          </a:xfrm>
          <a:prstGeom prst="rect">
            <a:avLst/>
          </a:prstGeom>
        </p:spPr>
      </p:pic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6F17E370-2857-5739-F88C-CF5F3B0FFA5C}"/>
              </a:ext>
            </a:extLst>
          </p:cNvPr>
          <p:cNvCxnSpPr>
            <a:cxnSpLocks/>
          </p:cNvCxnSpPr>
          <p:nvPr/>
        </p:nvCxnSpPr>
        <p:spPr bwMode="auto">
          <a:xfrm>
            <a:off x="4256690" y="3930869"/>
            <a:ext cx="0" cy="1135117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3A19732-78B8-9889-DD89-EF8C4ED8C89E}"/>
              </a:ext>
            </a:extLst>
          </p:cNvPr>
          <p:cNvSpPr txBox="1"/>
          <p:nvPr/>
        </p:nvSpPr>
        <p:spPr>
          <a:xfrm>
            <a:off x="814081" y="6216380"/>
            <a:ext cx="63738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Analyze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in </a:t>
            </a:r>
            <a:r>
              <a:rPr lang="it-IT" dirty="0" err="1"/>
              <a:t>increasing</a:t>
            </a:r>
            <a:r>
              <a:rPr lang="it-IT" dirty="0"/>
              <a:t> </a:t>
            </a:r>
            <a:r>
              <a:rPr lang="it-IT" dirty="0" err="1"/>
              <a:t>order</a:t>
            </a:r>
            <a:r>
              <a:rPr lang="it-IT" dirty="0"/>
              <a:t> of </a:t>
            </a:r>
            <a:r>
              <a:rPr lang="it-IT" dirty="0" err="1"/>
              <a:t>destination</a:t>
            </a:r>
            <a:r>
              <a:rPr lang="it-IT" dirty="0"/>
              <a:t>. </a:t>
            </a:r>
          </a:p>
        </p:txBody>
      </p:sp>
      <p:cxnSp>
        <p:nvCxnSpPr>
          <p:cNvPr id="5" name="Connettore 1 4">
            <a:extLst>
              <a:ext uri="{FF2B5EF4-FFF2-40B4-BE49-F238E27FC236}">
                <a16:creationId xmlns:a16="http://schemas.microsoft.com/office/drawing/2014/main" id="{C20839AF-055D-10D4-7FA3-94E936A615AC}"/>
              </a:ext>
            </a:extLst>
          </p:cNvPr>
          <p:cNvCxnSpPr/>
          <p:nvPr/>
        </p:nvCxnSpPr>
        <p:spPr bwMode="auto">
          <a:xfrm>
            <a:off x="4657060" y="3646967"/>
            <a:ext cx="1148317" cy="170121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FA699BD8-F262-3730-59F8-D23FBD170FE1}"/>
              </a:ext>
            </a:extLst>
          </p:cNvPr>
          <p:cNvCxnSpPr>
            <a:cxnSpLocks/>
          </p:cNvCxnSpPr>
          <p:nvPr/>
        </p:nvCxnSpPr>
        <p:spPr bwMode="auto">
          <a:xfrm flipV="1">
            <a:off x="3413051" y="2488019"/>
            <a:ext cx="988828" cy="439112"/>
          </a:xfrm>
          <a:prstGeom prst="straightConnector1">
            <a:avLst/>
          </a:prstGeom>
          <a:noFill/>
          <a:ln w="22225" cap="rnd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5D867E91-980F-C1E5-ABCB-72FCFA943680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3423684" y="3125973"/>
            <a:ext cx="577327" cy="219142"/>
          </a:xfrm>
          <a:prstGeom prst="straightConnector1">
            <a:avLst/>
          </a:prstGeom>
          <a:noFill/>
          <a:ln w="22225" cap="rnd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7CDF345F-776C-564B-9258-DB6D9FF0E723}"/>
              </a:ext>
            </a:extLst>
          </p:cNvPr>
          <p:cNvCxnSpPr>
            <a:cxnSpLocks/>
          </p:cNvCxnSpPr>
          <p:nvPr/>
        </p:nvCxnSpPr>
        <p:spPr bwMode="auto">
          <a:xfrm flipH="1">
            <a:off x="5879805" y="4284921"/>
            <a:ext cx="127590" cy="616688"/>
          </a:xfrm>
          <a:prstGeom prst="straightConnector1">
            <a:avLst/>
          </a:prstGeom>
          <a:noFill/>
          <a:ln w="28575" cap="rnd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ED07D640-D2D6-6DCD-BFF0-59ABD83EAE52}"/>
              </a:ext>
            </a:extLst>
          </p:cNvPr>
          <p:cNvCxnSpPr>
            <a:cxnSpLocks/>
          </p:cNvCxnSpPr>
          <p:nvPr/>
        </p:nvCxnSpPr>
        <p:spPr bwMode="auto">
          <a:xfrm>
            <a:off x="4256690" y="3930869"/>
            <a:ext cx="0" cy="1135117"/>
          </a:xfrm>
          <a:prstGeom prst="straightConnector1">
            <a:avLst/>
          </a:prstGeom>
          <a:noFill/>
          <a:ln w="28575" cap="rnd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D5B4FE98-7934-77BF-D11A-CEE9BE8093A8}"/>
              </a:ext>
            </a:extLst>
          </p:cNvPr>
          <p:cNvCxnSpPr>
            <a:cxnSpLocks/>
          </p:cNvCxnSpPr>
          <p:nvPr/>
        </p:nvCxnSpPr>
        <p:spPr bwMode="auto">
          <a:xfrm flipV="1">
            <a:off x="3338623" y="3732027"/>
            <a:ext cx="662388" cy="382773"/>
          </a:xfrm>
          <a:prstGeom prst="straightConnector1">
            <a:avLst/>
          </a:prstGeom>
          <a:noFill/>
          <a:ln w="28575" cap="rnd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DED44356-21A3-F55C-A238-1711F60B808B}"/>
              </a:ext>
            </a:extLst>
          </p:cNvPr>
          <p:cNvCxnSpPr>
            <a:cxnSpLocks/>
          </p:cNvCxnSpPr>
          <p:nvPr/>
        </p:nvCxnSpPr>
        <p:spPr bwMode="auto">
          <a:xfrm>
            <a:off x="3082944" y="3345115"/>
            <a:ext cx="0" cy="693485"/>
          </a:xfrm>
          <a:prstGeom prst="straightConnector1">
            <a:avLst/>
          </a:prstGeom>
          <a:noFill/>
          <a:ln w="28575" cap="rnd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sp>
        <p:nvSpPr>
          <p:cNvPr id="3" name="Ovale 2">
            <a:extLst>
              <a:ext uri="{FF2B5EF4-FFF2-40B4-BE49-F238E27FC236}">
                <a16:creationId xmlns:a16="http://schemas.microsoft.com/office/drawing/2014/main" id="{96BD6D0F-D3B0-8792-5896-1D11D1BFDBF4}"/>
              </a:ext>
            </a:extLst>
          </p:cNvPr>
          <p:cNvSpPr/>
          <p:nvPr/>
        </p:nvSpPr>
        <p:spPr bwMode="auto">
          <a:xfrm>
            <a:off x="2732567" y="2668773"/>
            <a:ext cx="691117" cy="71238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635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21BA82-59CF-0D37-89FF-C1DAD2B29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81000"/>
            <a:ext cx="8077200" cy="99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en-US" altLang="it-IT" sz="3700" kern="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Shortest Path </a:t>
            </a:r>
            <a:r>
              <a:rPr lang="en-US" altLang="it-IT" sz="2600" kern="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(directed weighted graph)</a:t>
            </a:r>
            <a:endParaRPr lang="en-US" altLang="it-IT" sz="3700" kern="0" dirty="0">
              <a:solidFill>
                <a:srgbClr val="C000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AC07626-1711-152B-4695-6E27DE653CFC}"/>
              </a:ext>
            </a:extLst>
          </p:cNvPr>
          <p:cNvSpPr txBox="1"/>
          <p:nvPr/>
        </p:nvSpPr>
        <p:spPr>
          <a:xfrm>
            <a:off x="332388" y="5972835"/>
            <a:ext cx="84792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Tree of directed paths from the source node (e.g., A) to all other nodes with associated their shortest-path distances.</a:t>
            </a:r>
          </a:p>
        </p:txBody>
      </p:sp>
      <p:pic>
        <p:nvPicPr>
          <p:cNvPr id="8" name="Immagine 7" descr="Immagine che contiene orologio, cerchio, diagramma&#10;&#10;Descrizione generata automaticamente">
            <a:extLst>
              <a:ext uri="{FF2B5EF4-FFF2-40B4-BE49-F238E27FC236}">
                <a16:creationId xmlns:a16="http://schemas.microsoft.com/office/drawing/2014/main" id="{BE850877-3F18-A229-6040-03E35C8563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1"/>
          <a:stretch/>
        </p:blipFill>
        <p:spPr>
          <a:xfrm>
            <a:off x="1840076" y="1670810"/>
            <a:ext cx="5463846" cy="4002815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95ECE4B8-2B05-9D9C-EE18-210A3B8CD9D5}"/>
              </a:ext>
            </a:extLst>
          </p:cNvPr>
          <p:cNvSpPr/>
          <p:nvPr/>
        </p:nvSpPr>
        <p:spPr bwMode="auto">
          <a:xfrm>
            <a:off x="3678621" y="1670810"/>
            <a:ext cx="2596055" cy="4733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95EDF05-2F56-AB2E-1969-151DDA411F1E}"/>
              </a:ext>
            </a:extLst>
          </p:cNvPr>
          <p:cNvSpPr/>
          <p:nvPr/>
        </p:nvSpPr>
        <p:spPr bwMode="auto">
          <a:xfrm>
            <a:off x="3767959" y="5113280"/>
            <a:ext cx="2596055" cy="4733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93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24F547-4841-85DC-B44C-F89D3C8E7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63B619-1C60-A9D3-2515-346E14962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solidFill>
                  <a:srgbClr val="C00000"/>
                </a:solidFill>
              </a:rPr>
              <a:t>Exercise</a:t>
            </a:r>
            <a:endParaRPr lang="it-IT" dirty="0">
              <a:solidFill>
                <a:srgbClr val="C00000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7173A51-851D-73DE-23C2-8263B6D4B71C}"/>
              </a:ext>
            </a:extLst>
          </p:cNvPr>
          <p:cNvSpPr txBox="1"/>
          <p:nvPr/>
        </p:nvSpPr>
        <p:spPr>
          <a:xfrm>
            <a:off x="877143" y="5810526"/>
            <a:ext cx="5269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Compute </a:t>
            </a:r>
            <a:r>
              <a:rPr lang="it-IT" dirty="0" err="1"/>
              <a:t>shortest</a:t>
            </a:r>
            <a:r>
              <a:rPr lang="it-IT" dirty="0"/>
              <a:t> </a:t>
            </a:r>
            <a:r>
              <a:rPr lang="it-IT" dirty="0" err="1"/>
              <a:t>path</a:t>
            </a:r>
            <a:r>
              <a:rPr lang="it-IT" dirty="0"/>
              <a:t> </a:t>
            </a:r>
            <a:r>
              <a:rPr lang="it-IT" dirty="0" err="1"/>
              <a:t>starting</a:t>
            </a:r>
            <a:r>
              <a:rPr lang="it-IT" dirty="0"/>
              <a:t> from «a»</a:t>
            </a:r>
          </a:p>
        </p:txBody>
      </p:sp>
      <p:pic>
        <p:nvPicPr>
          <p:cNvPr id="1028" name="Picture 4" descr="ICS 46 Spring 2022, Notes and Examples: Graphs: Shortest Paths">
            <a:extLst>
              <a:ext uri="{FF2B5EF4-FFF2-40B4-BE49-F238E27FC236}">
                <a16:creationId xmlns:a16="http://schemas.microsoft.com/office/drawing/2014/main" id="{E97D2CD8-C2CD-A957-DEF7-D18D3563A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600" y="2377940"/>
            <a:ext cx="6146800" cy="283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37430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7" name="Rectangle 2">
            <a:extLst>
              <a:ext uri="{FF2B5EF4-FFF2-40B4-BE49-F238E27FC236}">
                <a16:creationId xmlns:a16="http://schemas.microsoft.com/office/drawing/2014/main" id="{1CC6249B-D34C-D8FB-8D16-40EF460D648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solidFill>
                  <a:srgbClr val="C00000"/>
                </a:solidFill>
              </a:rPr>
              <a:t>Random Walks</a:t>
            </a:r>
            <a:endParaRPr lang="en-US" altLang="en-US" sz="5400" dirty="0">
              <a:solidFill>
                <a:srgbClr val="C00000"/>
              </a:solidFill>
            </a:endParaRPr>
          </a:p>
        </p:txBody>
      </p:sp>
      <p:sp>
        <p:nvSpPr>
          <p:cNvPr id="321538" name="Rectangle 3">
            <a:extLst>
              <a:ext uri="{FF2B5EF4-FFF2-40B4-BE49-F238E27FC236}">
                <a16:creationId xmlns:a16="http://schemas.microsoft.com/office/drawing/2014/main" id="{275D6FCD-DD27-7F0E-8C89-B215D3CB9F7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Paolo Ferragina</a:t>
            </a:r>
          </a:p>
          <a:p>
            <a:pPr eaLnBrk="1" hangingPunct="1"/>
            <a:r>
              <a:rPr lang="it-IT" dirty="0"/>
              <a:t>Scuola Superiore Sant’Anna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>
              <a:solidFill>
                <a:schemeClr val="folHlin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862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85" name="Slide Number Placeholder 5">
            <a:extLst>
              <a:ext uri="{FF2B5EF4-FFF2-40B4-BE49-F238E27FC236}">
                <a16:creationId xmlns:a16="http://schemas.microsoft.com/office/drawing/2014/main" id="{034D2A06-124A-9C70-E899-8893F729A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57225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80B2A9D-679B-1044-AD21-5752B9E391D6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23586" name="Rectangle 2">
            <a:extLst>
              <a:ext uri="{FF2B5EF4-FFF2-40B4-BE49-F238E27FC236}">
                <a16:creationId xmlns:a16="http://schemas.microsoft.com/office/drawing/2014/main" id="{6BC591D1-EC16-4903-26E7-0AB66829FF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796925"/>
            <a:ext cx="9144000" cy="509588"/>
          </a:xfrm>
        </p:spPr>
        <p:txBody>
          <a:bodyPr/>
          <a:lstStyle/>
          <a:p>
            <a:r>
              <a:rPr lang="en-US" altLang="en-US" sz="3600" b="1"/>
              <a:t>Definitions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E1E3B920-01E3-4971-7481-AEBBB93C43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0" y="3295650"/>
            <a:ext cx="3140075" cy="461963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en-US" sz="2000" b="1"/>
              <a:t>Adjacency matrix A</a:t>
            </a:r>
          </a:p>
        </p:txBody>
      </p:sp>
      <p:sp>
        <p:nvSpPr>
          <p:cNvPr id="7173" name="Rectangle 4">
            <a:extLst>
              <a:ext uri="{FF2B5EF4-FFF2-40B4-BE49-F238E27FC236}">
                <a16:creationId xmlns:a16="http://schemas.microsoft.com/office/drawing/2014/main" id="{B2BA458F-2189-7398-FBF3-A15C033F3D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3295650"/>
            <a:ext cx="25638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latin typeface="Comic Sans MS" panose="030F0902030302020204" pitchFamily="66" charset="0"/>
                <a:ea typeface="ＭＳ Ｐゴシック" panose="020B0600070205080204" pitchFamily="34" charset="-128"/>
              </a:rPr>
              <a:t>Transition matrix P</a:t>
            </a:r>
          </a:p>
        </p:txBody>
      </p:sp>
      <p:sp>
        <p:nvSpPr>
          <p:cNvPr id="7174" name="Rectangle 5">
            <a:extLst>
              <a:ext uri="{FF2B5EF4-FFF2-40B4-BE49-F238E27FC236}">
                <a16:creationId xmlns:a16="http://schemas.microsoft.com/office/drawing/2014/main" id="{D1265290-DBA7-90EE-8983-7E929A54E3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00" y="1771650"/>
            <a:ext cx="2133600" cy="1295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pic>
        <p:nvPicPr>
          <p:cNvPr id="7175" name="Picture 6" descr="A2">
            <a:extLst>
              <a:ext uri="{FF2B5EF4-FFF2-40B4-BE49-F238E27FC236}">
                <a16:creationId xmlns:a16="http://schemas.microsoft.com/office/drawing/2014/main" id="{62FF4DE9-4895-AFC3-251A-0AB1D472C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847850"/>
            <a:ext cx="1981200" cy="118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176" name="Group 7">
            <a:extLst>
              <a:ext uri="{FF2B5EF4-FFF2-40B4-BE49-F238E27FC236}">
                <a16:creationId xmlns:a16="http://schemas.microsoft.com/office/drawing/2014/main" id="{AE9D3395-7AB3-04A0-CCCA-1A2059395B1D}"/>
              </a:ext>
            </a:extLst>
          </p:cNvPr>
          <p:cNvGrpSpPr>
            <a:grpSpLocks/>
          </p:cNvGrpSpPr>
          <p:nvPr/>
        </p:nvGrpSpPr>
        <p:grpSpPr bwMode="auto">
          <a:xfrm>
            <a:off x="4724400" y="1771650"/>
            <a:ext cx="2362200" cy="1295400"/>
            <a:chOff x="2832" y="912"/>
            <a:chExt cx="1488" cy="816"/>
          </a:xfrm>
        </p:grpSpPr>
        <p:sp>
          <p:nvSpPr>
            <p:cNvPr id="323613" name="Rectangle 8">
              <a:extLst>
                <a:ext uri="{FF2B5EF4-FFF2-40B4-BE49-F238E27FC236}">
                  <a16:creationId xmlns:a16="http://schemas.microsoft.com/office/drawing/2014/main" id="{934C6A07-F3AC-2579-1878-5BBB53226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912"/>
              <a:ext cx="1488" cy="81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it-IT" altLang="en-US" sz="2000">
                <a:ea typeface="ＭＳ Ｐゴシック" panose="020B0600070205080204" pitchFamily="34" charset="-128"/>
              </a:endParaRPr>
            </a:p>
          </p:txBody>
        </p:sp>
        <p:pic>
          <p:nvPicPr>
            <p:cNvPr id="323614" name="Picture 9" descr="P2">
              <a:extLst>
                <a:ext uri="{FF2B5EF4-FFF2-40B4-BE49-F238E27FC236}">
                  <a16:creationId xmlns:a16="http://schemas.microsoft.com/office/drawing/2014/main" id="{52454937-7107-FF6B-EDF1-BC6E19CFAE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6" y="960"/>
              <a:ext cx="1248" cy="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23592" name="Group 14">
            <a:extLst>
              <a:ext uri="{FF2B5EF4-FFF2-40B4-BE49-F238E27FC236}">
                <a16:creationId xmlns:a16="http://schemas.microsoft.com/office/drawing/2014/main" id="{62F110A3-D769-3F8E-2167-2852C8CEA846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4286250"/>
            <a:ext cx="2209800" cy="1752600"/>
            <a:chOff x="1056" y="1632"/>
            <a:chExt cx="1392" cy="1104"/>
          </a:xfrm>
        </p:grpSpPr>
        <p:sp>
          <p:nvSpPr>
            <p:cNvPr id="323606" name="Oval 15">
              <a:extLst>
                <a:ext uri="{FF2B5EF4-FFF2-40B4-BE49-F238E27FC236}">
                  <a16:creationId xmlns:a16="http://schemas.microsoft.com/office/drawing/2014/main" id="{CEB51105-3B01-6D77-86AC-08C36B08E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6" y="211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en-US" sz="2000">
                  <a:ea typeface="ＭＳ Ｐゴシック" panose="020B0600070205080204" pitchFamily="34" charset="-128"/>
                </a:rPr>
                <a:t>1</a:t>
              </a:r>
            </a:p>
          </p:txBody>
        </p:sp>
        <p:sp>
          <p:nvSpPr>
            <p:cNvPr id="323607" name="Oval 16">
              <a:extLst>
                <a:ext uri="{FF2B5EF4-FFF2-40B4-BE49-F238E27FC236}">
                  <a16:creationId xmlns:a16="http://schemas.microsoft.com/office/drawing/2014/main" id="{478FAD3D-8002-E508-72FB-50CD73A2FD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163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en-US" sz="2000">
                  <a:ea typeface="ＭＳ Ｐゴシック" panose="020B0600070205080204" pitchFamily="34" charset="-128"/>
                </a:rPr>
                <a:t>2</a:t>
              </a:r>
            </a:p>
          </p:txBody>
        </p:sp>
        <p:sp>
          <p:nvSpPr>
            <p:cNvPr id="323608" name="Oval 17">
              <a:extLst>
                <a:ext uri="{FF2B5EF4-FFF2-40B4-BE49-F238E27FC236}">
                  <a16:creationId xmlns:a16="http://schemas.microsoft.com/office/drawing/2014/main" id="{3735164E-B2F5-1833-01CE-A10C2AB8A9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" y="2496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en-US" sz="2000">
                  <a:ea typeface="ＭＳ Ｐゴシック" panose="020B0600070205080204" pitchFamily="34" charset="-128"/>
                </a:rPr>
                <a:t>3</a:t>
              </a:r>
            </a:p>
          </p:txBody>
        </p:sp>
        <p:sp>
          <p:nvSpPr>
            <p:cNvPr id="323609" name="Line 18">
              <a:extLst>
                <a:ext uri="{FF2B5EF4-FFF2-40B4-BE49-F238E27FC236}">
                  <a16:creationId xmlns:a16="http://schemas.microsoft.com/office/drawing/2014/main" id="{10E26809-FE96-FD0E-768C-33BB34C248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96" y="1824"/>
              <a:ext cx="33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3610" name="Line 19">
              <a:extLst>
                <a:ext uri="{FF2B5EF4-FFF2-40B4-BE49-F238E27FC236}">
                  <a16:creationId xmlns:a16="http://schemas.microsoft.com/office/drawing/2014/main" id="{394ABBBE-F863-031B-6482-69FCB57067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1872"/>
              <a:ext cx="240" cy="62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3611" name="Line 20">
              <a:extLst>
                <a:ext uri="{FF2B5EF4-FFF2-40B4-BE49-F238E27FC236}">
                  <a16:creationId xmlns:a16="http://schemas.microsoft.com/office/drawing/2014/main" id="{B6EFDB98-EA1B-E8E9-5DA7-7F4C59B68F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96" y="2304"/>
              <a:ext cx="672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3612" name="Freeform 21">
              <a:extLst>
                <a:ext uri="{FF2B5EF4-FFF2-40B4-BE49-F238E27FC236}">
                  <a16:creationId xmlns:a16="http://schemas.microsoft.com/office/drawing/2014/main" id="{D4AC42A1-4E32-E471-1431-DE54C9D71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2" y="1776"/>
              <a:ext cx="576" cy="720"/>
            </a:xfrm>
            <a:custGeom>
              <a:avLst/>
              <a:gdLst>
                <a:gd name="T0" fmla="*/ 288 w 576"/>
                <a:gd name="T1" fmla="*/ 720 h 720"/>
                <a:gd name="T2" fmla="*/ 528 w 576"/>
                <a:gd name="T3" fmla="*/ 288 h 720"/>
                <a:gd name="T4" fmla="*/ 0 w 576"/>
                <a:gd name="T5" fmla="*/ 0 h 72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576" h="720">
                  <a:moveTo>
                    <a:pt x="288" y="720"/>
                  </a:moveTo>
                  <a:cubicBezTo>
                    <a:pt x="432" y="564"/>
                    <a:pt x="576" y="408"/>
                    <a:pt x="528" y="288"/>
                  </a:cubicBezTo>
                  <a:cubicBezTo>
                    <a:pt x="480" y="168"/>
                    <a:pt x="240" y="84"/>
                    <a:pt x="0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7178" name="Group 26">
            <a:extLst>
              <a:ext uri="{FF2B5EF4-FFF2-40B4-BE49-F238E27FC236}">
                <a16:creationId xmlns:a16="http://schemas.microsoft.com/office/drawing/2014/main" id="{3455685D-8457-6F35-5386-A778254CF0F6}"/>
              </a:ext>
            </a:extLst>
          </p:cNvPr>
          <p:cNvGrpSpPr>
            <a:grpSpLocks/>
          </p:cNvGrpSpPr>
          <p:nvPr/>
        </p:nvGrpSpPr>
        <p:grpSpPr bwMode="auto">
          <a:xfrm>
            <a:off x="4724400" y="4210050"/>
            <a:ext cx="2743200" cy="1752600"/>
            <a:chOff x="1056" y="1632"/>
            <a:chExt cx="1728" cy="1104"/>
          </a:xfrm>
        </p:grpSpPr>
        <p:sp>
          <p:nvSpPr>
            <p:cNvPr id="323595" name="Oval 27">
              <a:extLst>
                <a:ext uri="{FF2B5EF4-FFF2-40B4-BE49-F238E27FC236}">
                  <a16:creationId xmlns:a16="http://schemas.microsoft.com/office/drawing/2014/main" id="{33536E55-4731-A60E-5A06-93E020704A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6" y="211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en-US" sz="2000">
                  <a:ea typeface="ＭＳ Ｐゴシック" panose="020B0600070205080204" pitchFamily="34" charset="-128"/>
                </a:rPr>
                <a:t>1</a:t>
              </a:r>
            </a:p>
          </p:txBody>
        </p:sp>
        <p:sp>
          <p:nvSpPr>
            <p:cNvPr id="323596" name="Oval 28">
              <a:extLst>
                <a:ext uri="{FF2B5EF4-FFF2-40B4-BE49-F238E27FC236}">
                  <a16:creationId xmlns:a16="http://schemas.microsoft.com/office/drawing/2014/main" id="{27C0FB4E-F6D4-F63A-A0E1-4490B79CC7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163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en-US" sz="2000">
                  <a:ea typeface="ＭＳ Ｐゴシック" panose="020B0600070205080204" pitchFamily="34" charset="-128"/>
                </a:rPr>
                <a:t>2</a:t>
              </a:r>
            </a:p>
          </p:txBody>
        </p:sp>
        <p:sp>
          <p:nvSpPr>
            <p:cNvPr id="323597" name="Oval 29">
              <a:extLst>
                <a:ext uri="{FF2B5EF4-FFF2-40B4-BE49-F238E27FC236}">
                  <a16:creationId xmlns:a16="http://schemas.microsoft.com/office/drawing/2014/main" id="{35E82AA0-782D-43F8-BD01-DE3C0378F6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" y="2496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en-US" sz="2000">
                  <a:ea typeface="ＭＳ Ｐゴシック" panose="020B0600070205080204" pitchFamily="34" charset="-128"/>
                </a:rPr>
                <a:t>3</a:t>
              </a:r>
            </a:p>
          </p:txBody>
        </p:sp>
        <p:sp>
          <p:nvSpPr>
            <p:cNvPr id="323598" name="Line 30">
              <a:extLst>
                <a:ext uri="{FF2B5EF4-FFF2-40B4-BE49-F238E27FC236}">
                  <a16:creationId xmlns:a16="http://schemas.microsoft.com/office/drawing/2014/main" id="{F6F6472B-59A2-780D-222A-59D84BAE0A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96" y="1824"/>
              <a:ext cx="33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3599" name="Line 31">
              <a:extLst>
                <a:ext uri="{FF2B5EF4-FFF2-40B4-BE49-F238E27FC236}">
                  <a16:creationId xmlns:a16="http://schemas.microsoft.com/office/drawing/2014/main" id="{0323D71E-8B73-E2B0-C78C-02C21DE611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1872"/>
              <a:ext cx="240" cy="62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3600" name="Line 32">
              <a:extLst>
                <a:ext uri="{FF2B5EF4-FFF2-40B4-BE49-F238E27FC236}">
                  <a16:creationId xmlns:a16="http://schemas.microsoft.com/office/drawing/2014/main" id="{FF179D81-048C-FB4C-557C-F83B0DBAAE4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96" y="2304"/>
              <a:ext cx="672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3601" name="Freeform 33">
              <a:extLst>
                <a:ext uri="{FF2B5EF4-FFF2-40B4-BE49-F238E27FC236}">
                  <a16:creationId xmlns:a16="http://schemas.microsoft.com/office/drawing/2014/main" id="{7FF0F178-F313-E0BE-A8EC-FFFA19FFC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2" y="1776"/>
              <a:ext cx="576" cy="720"/>
            </a:xfrm>
            <a:custGeom>
              <a:avLst/>
              <a:gdLst>
                <a:gd name="T0" fmla="*/ 288 w 576"/>
                <a:gd name="T1" fmla="*/ 720 h 720"/>
                <a:gd name="T2" fmla="*/ 528 w 576"/>
                <a:gd name="T3" fmla="*/ 288 h 720"/>
                <a:gd name="T4" fmla="*/ 0 w 576"/>
                <a:gd name="T5" fmla="*/ 0 h 72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576" h="720">
                  <a:moveTo>
                    <a:pt x="288" y="720"/>
                  </a:moveTo>
                  <a:cubicBezTo>
                    <a:pt x="432" y="564"/>
                    <a:pt x="576" y="408"/>
                    <a:pt x="528" y="288"/>
                  </a:cubicBezTo>
                  <a:cubicBezTo>
                    <a:pt x="480" y="168"/>
                    <a:pt x="240" y="84"/>
                    <a:pt x="0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3602" name="Text Box 34">
              <a:extLst>
                <a:ext uri="{FF2B5EF4-FFF2-40B4-BE49-F238E27FC236}">
                  <a16:creationId xmlns:a16="http://schemas.microsoft.com/office/drawing/2014/main" id="{4924320A-E5BC-178D-AB5A-8B85A6FD67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48" y="1824"/>
              <a:ext cx="24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altLang="en-US" sz="1400" b="1">
                  <a:latin typeface="Comic Sans MS" panose="030F0902030302020204" pitchFamily="66" charset="0"/>
                  <a:ea typeface="ＭＳ Ｐゴシック" panose="020B0600070205080204" pitchFamily="34" charset="-128"/>
                </a:rPr>
                <a:t>1</a:t>
              </a:r>
            </a:p>
          </p:txBody>
        </p:sp>
        <p:sp>
          <p:nvSpPr>
            <p:cNvPr id="323603" name="Text Box 35">
              <a:extLst>
                <a:ext uri="{FF2B5EF4-FFF2-40B4-BE49-F238E27FC236}">
                  <a16:creationId xmlns:a16="http://schemas.microsoft.com/office/drawing/2014/main" id="{BA7329EE-94D3-1E72-3BC5-26E14812A1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2496"/>
              <a:ext cx="38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altLang="en-US" sz="1400" b="1">
                  <a:latin typeface="Comic Sans MS" panose="030F0902030302020204" pitchFamily="66" charset="0"/>
                  <a:ea typeface="ＭＳ Ｐゴシック" panose="020B0600070205080204" pitchFamily="34" charset="-128"/>
                </a:rPr>
                <a:t>1/2</a:t>
              </a:r>
            </a:p>
          </p:txBody>
        </p:sp>
        <p:sp>
          <p:nvSpPr>
            <p:cNvPr id="323604" name="Text Box 36">
              <a:extLst>
                <a:ext uri="{FF2B5EF4-FFF2-40B4-BE49-F238E27FC236}">
                  <a16:creationId xmlns:a16="http://schemas.microsoft.com/office/drawing/2014/main" id="{693D22A7-6EA4-66EE-D9F7-3351C02B03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1968"/>
              <a:ext cx="38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altLang="en-US" sz="1400" b="1">
                  <a:latin typeface="Comic Sans MS" panose="030F0902030302020204" pitchFamily="66" charset="0"/>
                  <a:ea typeface="ＭＳ Ｐゴシック" panose="020B0600070205080204" pitchFamily="34" charset="-128"/>
                </a:rPr>
                <a:t>1/2</a:t>
              </a:r>
            </a:p>
          </p:txBody>
        </p:sp>
        <p:sp>
          <p:nvSpPr>
            <p:cNvPr id="323605" name="Text Box 37">
              <a:extLst>
                <a:ext uri="{FF2B5EF4-FFF2-40B4-BE49-F238E27FC236}">
                  <a16:creationId xmlns:a16="http://schemas.microsoft.com/office/drawing/2014/main" id="{7DDAAD1A-A9FE-1344-9F7D-57AF1F9038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6" y="2064"/>
              <a:ext cx="24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altLang="en-US" sz="1400" b="1">
                  <a:latin typeface="Comic Sans MS" panose="030F0902030302020204" pitchFamily="66" charset="0"/>
                  <a:ea typeface="ＭＳ Ｐゴシック" panose="020B0600070205080204" pitchFamily="34" charset="-128"/>
                </a:rPr>
                <a:t>1</a:t>
              </a:r>
            </a:p>
          </p:txBody>
        </p:sp>
      </p:grpSp>
      <p:sp>
        <p:nvSpPr>
          <p:cNvPr id="2" name="Rettangolo arrotondato 1">
            <a:extLst>
              <a:ext uri="{FF2B5EF4-FFF2-40B4-BE49-F238E27FC236}">
                <a16:creationId xmlns:a16="http://schemas.microsoft.com/office/drawing/2014/main" id="{D9F2C5E9-F568-CF31-DC29-FBB63379FE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8213" y="5276850"/>
            <a:ext cx="1747837" cy="1176338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it-IT" altLang="en-US" sz="1600">
                <a:ea typeface="ＭＳ Ｐゴシック" panose="020B0600070205080204" pitchFamily="34" charset="-128"/>
              </a:rPr>
              <a:t>Any edge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it-IT" altLang="en-US" sz="1600">
                <a:ea typeface="ＭＳ Ｐゴシック" panose="020B0600070205080204" pitchFamily="34" charset="-128"/>
              </a:rPr>
              <a:t>weigthing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it-IT" altLang="en-US" sz="1600">
                <a:ea typeface="ＭＳ Ｐゴシック" panose="020B0600070205080204" pitchFamily="34" charset="-128"/>
              </a:rPr>
              <a:t>is possible</a:t>
            </a:r>
            <a:endParaRPr lang="en-US" altLang="en-US" sz="160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1058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" grpId="0" build="p"/>
      <p:bldP spid="7173" grpId="0"/>
      <p:bldP spid="7174" grpId="0" animBg="1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3" name="Slide Number Placeholder 5">
            <a:extLst>
              <a:ext uri="{FF2B5EF4-FFF2-40B4-BE49-F238E27FC236}">
                <a16:creationId xmlns:a16="http://schemas.microsoft.com/office/drawing/2014/main" id="{6B0C5E74-3735-9F4B-43EF-48D892F59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20ECF6A-BDFE-1841-9283-FFF137C13B46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25634" name="Rectangle 2">
            <a:extLst>
              <a:ext uri="{FF2B5EF4-FFF2-40B4-BE49-F238E27FC236}">
                <a16:creationId xmlns:a16="http://schemas.microsoft.com/office/drawing/2014/main" id="{1FA35609-64B7-822C-139E-E7B5F8037B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is a random walk</a:t>
            </a:r>
          </a:p>
        </p:txBody>
      </p:sp>
      <p:grpSp>
        <p:nvGrpSpPr>
          <p:cNvPr id="325635" name="Group 3">
            <a:extLst>
              <a:ext uri="{FF2B5EF4-FFF2-40B4-BE49-F238E27FC236}">
                <a16:creationId xmlns:a16="http://schemas.microsoft.com/office/drawing/2014/main" id="{0357DEC9-C86B-A2A0-9398-8205A844B526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2036763"/>
            <a:ext cx="3200400" cy="1752600"/>
            <a:chOff x="384" y="1488"/>
            <a:chExt cx="2016" cy="1104"/>
          </a:xfrm>
        </p:grpSpPr>
        <p:pic>
          <p:nvPicPr>
            <p:cNvPr id="325637" name="Picture 4" descr="man">
              <a:extLst>
                <a:ext uri="{FF2B5EF4-FFF2-40B4-BE49-F238E27FC236}">
                  <a16:creationId xmlns:a16="http://schemas.microsoft.com/office/drawing/2014/main" id="{3E9466DE-4CD5-F02C-5604-59E889B62E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" y="1632"/>
              <a:ext cx="471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25638" name="Group 5">
              <a:extLst>
                <a:ext uri="{FF2B5EF4-FFF2-40B4-BE49-F238E27FC236}">
                  <a16:creationId xmlns:a16="http://schemas.microsoft.com/office/drawing/2014/main" id="{AE13C929-9C0C-9226-B461-B81D6CA69D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2" y="1488"/>
              <a:ext cx="1728" cy="1104"/>
              <a:chOff x="1056" y="1632"/>
              <a:chExt cx="1728" cy="1104"/>
            </a:xfrm>
          </p:grpSpPr>
          <p:sp>
            <p:nvSpPr>
              <p:cNvPr id="325639" name="Oval 6">
                <a:extLst>
                  <a:ext uri="{FF2B5EF4-FFF2-40B4-BE49-F238E27FC236}">
                    <a16:creationId xmlns:a16="http://schemas.microsoft.com/office/drawing/2014/main" id="{C3C1DBFE-80B3-2B42-2664-4C488CBB17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5640" name="Oval 7">
                <a:extLst>
                  <a:ext uri="{FF2B5EF4-FFF2-40B4-BE49-F238E27FC236}">
                    <a16:creationId xmlns:a16="http://schemas.microsoft.com/office/drawing/2014/main" id="{706B27A3-8312-F458-AC05-7397EE359F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5641" name="Oval 8">
                <a:extLst>
                  <a:ext uri="{FF2B5EF4-FFF2-40B4-BE49-F238E27FC236}">
                    <a16:creationId xmlns:a16="http://schemas.microsoft.com/office/drawing/2014/main" id="{57C49E51-2515-346E-568A-366DA1A708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5642" name="Line 9">
                <a:extLst>
                  <a:ext uri="{FF2B5EF4-FFF2-40B4-BE49-F238E27FC236}">
                    <a16:creationId xmlns:a16="http://schemas.microsoft.com/office/drawing/2014/main" id="{73E19086-E278-152D-C522-95B4984445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5643" name="Line 10">
                <a:extLst>
                  <a:ext uri="{FF2B5EF4-FFF2-40B4-BE49-F238E27FC236}">
                    <a16:creationId xmlns:a16="http://schemas.microsoft.com/office/drawing/2014/main" id="{D1C5F5BF-CD85-831B-664A-B2CAB6E65D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5644" name="Line 11">
                <a:extLst>
                  <a:ext uri="{FF2B5EF4-FFF2-40B4-BE49-F238E27FC236}">
                    <a16:creationId xmlns:a16="http://schemas.microsoft.com/office/drawing/2014/main" id="{C2BC0687-D9F3-1EA5-F61C-ACE279CCF0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5645" name="Freeform 12">
                <a:extLst>
                  <a:ext uri="{FF2B5EF4-FFF2-40B4-BE49-F238E27FC236}">
                    <a16:creationId xmlns:a16="http://schemas.microsoft.com/office/drawing/2014/main" id="{2F84592E-0573-6EDD-C1F7-E8D74EF8E6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5646" name="Text Box 13">
                <a:extLst>
                  <a:ext uri="{FF2B5EF4-FFF2-40B4-BE49-F238E27FC236}">
                    <a16:creationId xmlns:a16="http://schemas.microsoft.com/office/drawing/2014/main" id="{53F214FA-81F3-5D9E-C67D-436A769154C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25647" name="Text Box 14">
                <a:extLst>
                  <a:ext uri="{FF2B5EF4-FFF2-40B4-BE49-F238E27FC236}">
                    <a16:creationId xmlns:a16="http://schemas.microsoft.com/office/drawing/2014/main" id="{0DFD7D7C-C7C0-4D2A-DF11-31FD7C8CE4D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5648" name="Text Box 15">
                <a:extLst>
                  <a:ext uri="{FF2B5EF4-FFF2-40B4-BE49-F238E27FC236}">
                    <a16:creationId xmlns:a16="http://schemas.microsoft.com/office/drawing/2014/main" id="{FA723EED-929B-084C-1BBF-878B2E0571B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5649" name="Text Box 16">
                <a:extLst>
                  <a:ext uri="{FF2B5EF4-FFF2-40B4-BE49-F238E27FC236}">
                    <a16:creationId xmlns:a16="http://schemas.microsoft.com/office/drawing/2014/main" id="{97FAC7BE-B962-BCBF-4DC0-893F187D012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</p:grpSp>
      <p:sp>
        <p:nvSpPr>
          <p:cNvPr id="325636" name="Text Box 31">
            <a:extLst>
              <a:ext uri="{FF2B5EF4-FFF2-40B4-BE49-F238E27FC236}">
                <a16:creationId xmlns:a16="http://schemas.microsoft.com/office/drawing/2014/main" id="{8558C1C0-887C-3C59-78E2-1C78583B9B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1808163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t=0</a:t>
            </a:r>
          </a:p>
        </p:txBody>
      </p:sp>
    </p:spTree>
    <p:extLst>
      <p:ext uri="{BB962C8B-B14F-4D97-AF65-F5344CB8AC3E}">
        <p14:creationId xmlns:p14="http://schemas.microsoft.com/office/powerpoint/2010/main" val="40040084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1" name="Slide Number Placeholder 5">
            <a:extLst>
              <a:ext uri="{FF2B5EF4-FFF2-40B4-BE49-F238E27FC236}">
                <a16:creationId xmlns:a16="http://schemas.microsoft.com/office/drawing/2014/main" id="{42EC1BC5-29A7-C9C5-CDCA-81238F497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CDFF35C-3EAF-9D44-9934-1EC9763E6968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27682" name="Rectangle 2">
            <a:extLst>
              <a:ext uri="{FF2B5EF4-FFF2-40B4-BE49-F238E27FC236}">
                <a16:creationId xmlns:a16="http://schemas.microsoft.com/office/drawing/2014/main" id="{A89189CD-5CB1-5AC9-BE1D-C6A1C6E645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60350"/>
            <a:ext cx="8077200" cy="990600"/>
          </a:xfrm>
        </p:spPr>
        <p:txBody>
          <a:bodyPr/>
          <a:lstStyle/>
          <a:p>
            <a:r>
              <a:rPr lang="en-US" altLang="en-US"/>
              <a:t>What is a random walk</a:t>
            </a:r>
          </a:p>
        </p:txBody>
      </p:sp>
      <p:grpSp>
        <p:nvGrpSpPr>
          <p:cNvPr id="327683" name="Group 35">
            <a:extLst>
              <a:ext uri="{FF2B5EF4-FFF2-40B4-BE49-F238E27FC236}">
                <a16:creationId xmlns:a16="http://schemas.microsoft.com/office/drawing/2014/main" id="{688AC8D3-9317-109B-DA6B-E1447A9E32B8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2051050"/>
            <a:ext cx="3200400" cy="1752600"/>
            <a:chOff x="384" y="1488"/>
            <a:chExt cx="2016" cy="1104"/>
          </a:xfrm>
        </p:grpSpPr>
        <p:pic>
          <p:nvPicPr>
            <p:cNvPr id="327700" name="Picture 18" descr="man">
              <a:extLst>
                <a:ext uri="{FF2B5EF4-FFF2-40B4-BE49-F238E27FC236}">
                  <a16:creationId xmlns:a16="http://schemas.microsoft.com/office/drawing/2014/main" id="{4F627669-E485-28D0-47FC-B2D7590CAA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" y="1632"/>
              <a:ext cx="471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27701" name="Group 17">
              <a:extLst>
                <a:ext uri="{FF2B5EF4-FFF2-40B4-BE49-F238E27FC236}">
                  <a16:creationId xmlns:a16="http://schemas.microsoft.com/office/drawing/2014/main" id="{DCAB87C9-1393-9378-62CC-D2EAB31FB2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2" y="1488"/>
              <a:ext cx="1728" cy="1104"/>
              <a:chOff x="1056" y="1632"/>
              <a:chExt cx="1728" cy="1104"/>
            </a:xfrm>
          </p:grpSpPr>
          <p:sp>
            <p:nvSpPr>
              <p:cNvPr id="327702" name="Oval 4">
                <a:extLst>
                  <a:ext uri="{FF2B5EF4-FFF2-40B4-BE49-F238E27FC236}">
                    <a16:creationId xmlns:a16="http://schemas.microsoft.com/office/drawing/2014/main" id="{D6B67B12-35A7-EDF3-E922-C25ADF374F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7703" name="Oval 5">
                <a:extLst>
                  <a:ext uri="{FF2B5EF4-FFF2-40B4-BE49-F238E27FC236}">
                    <a16:creationId xmlns:a16="http://schemas.microsoft.com/office/drawing/2014/main" id="{972EC4DF-D4F5-00E8-5096-00523B513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7704" name="Oval 6">
                <a:extLst>
                  <a:ext uri="{FF2B5EF4-FFF2-40B4-BE49-F238E27FC236}">
                    <a16:creationId xmlns:a16="http://schemas.microsoft.com/office/drawing/2014/main" id="{C139E721-8F82-0777-B144-200D01FAAD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7705" name="Line 7">
                <a:extLst>
                  <a:ext uri="{FF2B5EF4-FFF2-40B4-BE49-F238E27FC236}">
                    <a16:creationId xmlns:a16="http://schemas.microsoft.com/office/drawing/2014/main" id="{C9BA6304-44CF-968B-0AE5-34C643BEFC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7706" name="Line 8">
                <a:extLst>
                  <a:ext uri="{FF2B5EF4-FFF2-40B4-BE49-F238E27FC236}">
                    <a16:creationId xmlns:a16="http://schemas.microsoft.com/office/drawing/2014/main" id="{5C99757B-E51B-C92E-A76B-E6E5927D34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7707" name="Line 9">
                <a:extLst>
                  <a:ext uri="{FF2B5EF4-FFF2-40B4-BE49-F238E27FC236}">
                    <a16:creationId xmlns:a16="http://schemas.microsoft.com/office/drawing/2014/main" id="{E00E4BE3-08A4-FE11-B862-3A97B0C4DC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7708" name="Freeform 12">
                <a:extLst>
                  <a:ext uri="{FF2B5EF4-FFF2-40B4-BE49-F238E27FC236}">
                    <a16:creationId xmlns:a16="http://schemas.microsoft.com/office/drawing/2014/main" id="{E5101135-1F79-B782-4379-A0F815FB9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7709" name="Text Box 13">
                <a:extLst>
                  <a:ext uri="{FF2B5EF4-FFF2-40B4-BE49-F238E27FC236}">
                    <a16:creationId xmlns:a16="http://schemas.microsoft.com/office/drawing/2014/main" id="{3BE3F3F2-268D-F246-18A9-8EF1B04FD0A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27710" name="Text Box 14">
                <a:extLst>
                  <a:ext uri="{FF2B5EF4-FFF2-40B4-BE49-F238E27FC236}">
                    <a16:creationId xmlns:a16="http://schemas.microsoft.com/office/drawing/2014/main" id="{1652B15E-2035-5E24-A64E-C5B813396F5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7711" name="Text Box 15">
                <a:extLst>
                  <a:ext uri="{FF2B5EF4-FFF2-40B4-BE49-F238E27FC236}">
                    <a16:creationId xmlns:a16="http://schemas.microsoft.com/office/drawing/2014/main" id="{1E1FAA0F-0941-3755-3F9A-2202B8F141E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7712" name="Text Box 16">
                <a:extLst>
                  <a:ext uri="{FF2B5EF4-FFF2-40B4-BE49-F238E27FC236}">
                    <a16:creationId xmlns:a16="http://schemas.microsoft.com/office/drawing/2014/main" id="{4850672D-E571-0B68-8F02-87335B51157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</p:grpSp>
      <p:grpSp>
        <p:nvGrpSpPr>
          <p:cNvPr id="327684" name="Group 36">
            <a:extLst>
              <a:ext uri="{FF2B5EF4-FFF2-40B4-BE49-F238E27FC236}">
                <a16:creationId xmlns:a16="http://schemas.microsoft.com/office/drawing/2014/main" id="{6B2EF563-46D6-9D20-E668-B71E5F946B99}"/>
              </a:ext>
            </a:extLst>
          </p:cNvPr>
          <p:cNvGrpSpPr>
            <a:grpSpLocks/>
          </p:cNvGrpSpPr>
          <p:nvPr/>
        </p:nvGrpSpPr>
        <p:grpSpPr bwMode="auto">
          <a:xfrm>
            <a:off x="5791200" y="984250"/>
            <a:ext cx="2743200" cy="2819400"/>
            <a:chOff x="2928" y="768"/>
            <a:chExt cx="1728" cy="1776"/>
          </a:xfrm>
        </p:grpSpPr>
        <p:grpSp>
          <p:nvGrpSpPr>
            <p:cNvPr id="327687" name="Group 19">
              <a:extLst>
                <a:ext uri="{FF2B5EF4-FFF2-40B4-BE49-F238E27FC236}">
                  <a16:creationId xmlns:a16="http://schemas.microsoft.com/office/drawing/2014/main" id="{1C19EB34-E662-AA12-F736-8EBCF9283E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8" y="1440"/>
              <a:ext cx="1728" cy="1104"/>
              <a:chOff x="1056" y="1632"/>
              <a:chExt cx="1728" cy="1104"/>
            </a:xfrm>
          </p:grpSpPr>
          <p:sp>
            <p:nvSpPr>
              <p:cNvPr id="327689" name="Oval 20">
                <a:extLst>
                  <a:ext uri="{FF2B5EF4-FFF2-40B4-BE49-F238E27FC236}">
                    <a16:creationId xmlns:a16="http://schemas.microsoft.com/office/drawing/2014/main" id="{1ADBC262-D7AB-726F-A5B8-21C21ABE2B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7690" name="Oval 21">
                <a:extLst>
                  <a:ext uri="{FF2B5EF4-FFF2-40B4-BE49-F238E27FC236}">
                    <a16:creationId xmlns:a16="http://schemas.microsoft.com/office/drawing/2014/main" id="{4C88B6F9-F285-4EBC-C9E0-19BEE33C37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7691" name="Oval 22">
                <a:extLst>
                  <a:ext uri="{FF2B5EF4-FFF2-40B4-BE49-F238E27FC236}">
                    <a16:creationId xmlns:a16="http://schemas.microsoft.com/office/drawing/2014/main" id="{E77FE33A-57DF-CE32-FB3A-06A14384C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7692" name="Line 23">
                <a:extLst>
                  <a:ext uri="{FF2B5EF4-FFF2-40B4-BE49-F238E27FC236}">
                    <a16:creationId xmlns:a16="http://schemas.microsoft.com/office/drawing/2014/main" id="{59B266A5-44D4-75F3-650A-202E5D6BD5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7693" name="Line 24">
                <a:extLst>
                  <a:ext uri="{FF2B5EF4-FFF2-40B4-BE49-F238E27FC236}">
                    <a16:creationId xmlns:a16="http://schemas.microsoft.com/office/drawing/2014/main" id="{2D78BE65-18D3-25A6-B280-D62E8C1F73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7694" name="Line 25">
                <a:extLst>
                  <a:ext uri="{FF2B5EF4-FFF2-40B4-BE49-F238E27FC236}">
                    <a16:creationId xmlns:a16="http://schemas.microsoft.com/office/drawing/2014/main" id="{1D6AA988-03C8-D383-9A7B-6ADED61111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7695" name="Freeform 26">
                <a:extLst>
                  <a:ext uri="{FF2B5EF4-FFF2-40B4-BE49-F238E27FC236}">
                    <a16:creationId xmlns:a16="http://schemas.microsoft.com/office/drawing/2014/main" id="{F4573EF4-95BC-2949-A91B-3E6B30BCA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7696" name="Text Box 27">
                <a:extLst>
                  <a:ext uri="{FF2B5EF4-FFF2-40B4-BE49-F238E27FC236}">
                    <a16:creationId xmlns:a16="http://schemas.microsoft.com/office/drawing/2014/main" id="{A582098B-FFB2-CC2E-F3ED-8FA9B104F2D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27697" name="Text Box 28">
                <a:extLst>
                  <a:ext uri="{FF2B5EF4-FFF2-40B4-BE49-F238E27FC236}">
                    <a16:creationId xmlns:a16="http://schemas.microsoft.com/office/drawing/2014/main" id="{66387E81-E0F7-A12A-364B-E38CDB2FE5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7698" name="Text Box 29">
                <a:extLst>
                  <a:ext uri="{FF2B5EF4-FFF2-40B4-BE49-F238E27FC236}">
                    <a16:creationId xmlns:a16="http://schemas.microsoft.com/office/drawing/2014/main" id="{6736F37C-1845-5A5F-EF5B-2EFCED212F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7699" name="Text Box 30">
                <a:extLst>
                  <a:ext uri="{FF2B5EF4-FFF2-40B4-BE49-F238E27FC236}">
                    <a16:creationId xmlns:a16="http://schemas.microsoft.com/office/drawing/2014/main" id="{AFC7E5E1-4A28-B3B7-4E5B-DD6DB50A68B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  <p:pic>
          <p:nvPicPr>
            <p:cNvPr id="327688" name="Picture 31" descr="man">
              <a:extLst>
                <a:ext uri="{FF2B5EF4-FFF2-40B4-BE49-F238E27FC236}">
                  <a16:creationId xmlns:a16="http://schemas.microsoft.com/office/drawing/2014/main" id="{631B6851-7EC8-BAAC-DAD5-8DF65481C0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8" y="768"/>
              <a:ext cx="471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27685" name="Text Box 33">
            <a:extLst>
              <a:ext uri="{FF2B5EF4-FFF2-40B4-BE49-F238E27FC236}">
                <a16:creationId xmlns:a16="http://schemas.microsoft.com/office/drawing/2014/main" id="{083E26E9-5B7F-64B5-C3E8-BBB170276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1822450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t=0</a:t>
            </a:r>
          </a:p>
        </p:txBody>
      </p:sp>
      <p:sp>
        <p:nvSpPr>
          <p:cNvPr id="327686" name="Text Box 34">
            <a:extLst>
              <a:ext uri="{FF2B5EF4-FFF2-40B4-BE49-F238E27FC236}">
                <a16:creationId xmlns:a16="http://schemas.microsoft.com/office/drawing/2014/main" id="{2ECBA160-5D92-BA00-EE8A-DA48E5B825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1746250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t=1</a:t>
            </a:r>
          </a:p>
        </p:txBody>
      </p:sp>
    </p:spTree>
    <p:extLst>
      <p:ext uri="{BB962C8B-B14F-4D97-AF65-F5344CB8AC3E}">
        <p14:creationId xmlns:p14="http://schemas.microsoft.com/office/powerpoint/2010/main" val="20945561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29" name="Slide Number Placeholder 5">
            <a:extLst>
              <a:ext uri="{FF2B5EF4-FFF2-40B4-BE49-F238E27FC236}">
                <a16:creationId xmlns:a16="http://schemas.microsoft.com/office/drawing/2014/main" id="{80D5BDD5-884B-F85D-C330-553EC2252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500813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44A71F7-4F9D-5D48-A08E-FC9CDD336D4D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29730" name="Rectangle 2">
            <a:extLst>
              <a:ext uri="{FF2B5EF4-FFF2-40B4-BE49-F238E27FC236}">
                <a16:creationId xmlns:a16="http://schemas.microsoft.com/office/drawing/2014/main" id="{0EC59F69-F58D-41FE-0BE4-D56B2088FA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33375"/>
            <a:ext cx="8077200" cy="990600"/>
          </a:xfrm>
        </p:spPr>
        <p:txBody>
          <a:bodyPr/>
          <a:lstStyle/>
          <a:p>
            <a:r>
              <a:rPr lang="en-US" altLang="en-US"/>
              <a:t>What is a random walk</a:t>
            </a:r>
          </a:p>
        </p:txBody>
      </p:sp>
      <p:grpSp>
        <p:nvGrpSpPr>
          <p:cNvPr id="329731" name="Group 3">
            <a:extLst>
              <a:ext uri="{FF2B5EF4-FFF2-40B4-BE49-F238E27FC236}">
                <a16:creationId xmlns:a16="http://schemas.microsoft.com/office/drawing/2014/main" id="{12A8C419-C7BB-2FCF-5DAA-C7658F8382B9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1776413"/>
            <a:ext cx="3200400" cy="1752600"/>
            <a:chOff x="384" y="1488"/>
            <a:chExt cx="2016" cy="1104"/>
          </a:xfrm>
        </p:grpSpPr>
        <p:pic>
          <p:nvPicPr>
            <p:cNvPr id="329763" name="Picture 4" descr="man">
              <a:extLst>
                <a:ext uri="{FF2B5EF4-FFF2-40B4-BE49-F238E27FC236}">
                  <a16:creationId xmlns:a16="http://schemas.microsoft.com/office/drawing/2014/main" id="{34D07576-822F-F914-EF03-32CC7FCEC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" y="1632"/>
              <a:ext cx="471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29764" name="Group 5">
              <a:extLst>
                <a:ext uri="{FF2B5EF4-FFF2-40B4-BE49-F238E27FC236}">
                  <a16:creationId xmlns:a16="http://schemas.microsoft.com/office/drawing/2014/main" id="{DCEDA47B-9C5F-354D-DC8A-BC681B7510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2" y="1488"/>
              <a:ext cx="1728" cy="1104"/>
              <a:chOff x="1056" y="1632"/>
              <a:chExt cx="1728" cy="1104"/>
            </a:xfrm>
          </p:grpSpPr>
          <p:sp>
            <p:nvSpPr>
              <p:cNvPr id="329765" name="Oval 6">
                <a:extLst>
                  <a:ext uri="{FF2B5EF4-FFF2-40B4-BE49-F238E27FC236}">
                    <a16:creationId xmlns:a16="http://schemas.microsoft.com/office/drawing/2014/main" id="{5D50BFDF-202A-0BF8-AB0E-5BC9D1BB51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9766" name="Oval 7">
                <a:extLst>
                  <a:ext uri="{FF2B5EF4-FFF2-40B4-BE49-F238E27FC236}">
                    <a16:creationId xmlns:a16="http://schemas.microsoft.com/office/drawing/2014/main" id="{A8C29643-595A-CA2F-369A-82523817FF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9767" name="Oval 8">
                <a:extLst>
                  <a:ext uri="{FF2B5EF4-FFF2-40B4-BE49-F238E27FC236}">
                    <a16:creationId xmlns:a16="http://schemas.microsoft.com/office/drawing/2014/main" id="{EDD4FF8B-763B-2697-46DA-689C47AC6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9768" name="Line 9">
                <a:extLst>
                  <a:ext uri="{FF2B5EF4-FFF2-40B4-BE49-F238E27FC236}">
                    <a16:creationId xmlns:a16="http://schemas.microsoft.com/office/drawing/2014/main" id="{F8D59069-FE17-6819-B62D-60894B582A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69" name="Line 10">
                <a:extLst>
                  <a:ext uri="{FF2B5EF4-FFF2-40B4-BE49-F238E27FC236}">
                    <a16:creationId xmlns:a16="http://schemas.microsoft.com/office/drawing/2014/main" id="{37C1DE5F-2A68-33CF-C270-2904B768C9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70" name="Line 11">
                <a:extLst>
                  <a:ext uri="{FF2B5EF4-FFF2-40B4-BE49-F238E27FC236}">
                    <a16:creationId xmlns:a16="http://schemas.microsoft.com/office/drawing/2014/main" id="{A717D715-6F8C-E564-1EE0-0997FC2993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71" name="Freeform 12">
                <a:extLst>
                  <a:ext uri="{FF2B5EF4-FFF2-40B4-BE49-F238E27FC236}">
                    <a16:creationId xmlns:a16="http://schemas.microsoft.com/office/drawing/2014/main" id="{83B4A4FF-1071-BA54-2D02-16BAB1BBC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72" name="Text Box 13">
                <a:extLst>
                  <a:ext uri="{FF2B5EF4-FFF2-40B4-BE49-F238E27FC236}">
                    <a16:creationId xmlns:a16="http://schemas.microsoft.com/office/drawing/2014/main" id="{D1D706E7-BA79-29F0-96C7-57D1608C8EF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29773" name="Text Box 14">
                <a:extLst>
                  <a:ext uri="{FF2B5EF4-FFF2-40B4-BE49-F238E27FC236}">
                    <a16:creationId xmlns:a16="http://schemas.microsoft.com/office/drawing/2014/main" id="{465DD42C-B642-7FB1-40A9-FD0ED0D0E2B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9774" name="Text Box 15">
                <a:extLst>
                  <a:ext uri="{FF2B5EF4-FFF2-40B4-BE49-F238E27FC236}">
                    <a16:creationId xmlns:a16="http://schemas.microsoft.com/office/drawing/2014/main" id="{9C350C8C-CC92-69BC-695E-B740B2690A1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9775" name="Text Box 16">
                <a:extLst>
                  <a:ext uri="{FF2B5EF4-FFF2-40B4-BE49-F238E27FC236}">
                    <a16:creationId xmlns:a16="http://schemas.microsoft.com/office/drawing/2014/main" id="{A94EDE3F-EE56-4847-13D3-DDACC2B167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</p:grpSp>
      <p:grpSp>
        <p:nvGrpSpPr>
          <p:cNvPr id="329732" name="Group 17">
            <a:extLst>
              <a:ext uri="{FF2B5EF4-FFF2-40B4-BE49-F238E27FC236}">
                <a16:creationId xmlns:a16="http://schemas.microsoft.com/office/drawing/2014/main" id="{90976DBD-4B78-18B8-9608-2A5AD24A4793}"/>
              </a:ext>
            </a:extLst>
          </p:cNvPr>
          <p:cNvGrpSpPr>
            <a:grpSpLocks/>
          </p:cNvGrpSpPr>
          <p:nvPr/>
        </p:nvGrpSpPr>
        <p:grpSpPr bwMode="auto">
          <a:xfrm>
            <a:off x="5791200" y="1041400"/>
            <a:ext cx="2743200" cy="2819400"/>
            <a:chOff x="2928" y="768"/>
            <a:chExt cx="1728" cy="1776"/>
          </a:xfrm>
        </p:grpSpPr>
        <p:grpSp>
          <p:nvGrpSpPr>
            <p:cNvPr id="329750" name="Group 18">
              <a:extLst>
                <a:ext uri="{FF2B5EF4-FFF2-40B4-BE49-F238E27FC236}">
                  <a16:creationId xmlns:a16="http://schemas.microsoft.com/office/drawing/2014/main" id="{B77D78E4-88B0-F0C3-A42E-F142FDB711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8" y="1440"/>
              <a:ext cx="1728" cy="1104"/>
              <a:chOff x="1056" y="1632"/>
              <a:chExt cx="1728" cy="1104"/>
            </a:xfrm>
          </p:grpSpPr>
          <p:sp>
            <p:nvSpPr>
              <p:cNvPr id="329752" name="Oval 19">
                <a:extLst>
                  <a:ext uri="{FF2B5EF4-FFF2-40B4-BE49-F238E27FC236}">
                    <a16:creationId xmlns:a16="http://schemas.microsoft.com/office/drawing/2014/main" id="{B45D6CB2-C728-D64B-4322-7E66AC2F78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9753" name="Oval 20">
                <a:extLst>
                  <a:ext uri="{FF2B5EF4-FFF2-40B4-BE49-F238E27FC236}">
                    <a16:creationId xmlns:a16="http://schemas.microsoft.com/office/drawing/2014/main" id="{4EE3BEBB-124B-B44A-B233-C998C59F61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9754" name="Oval 21">
                <a:extLst>
                  <a:ext uri="{FF2B5EF4-FFF2-40B4-BE49-F238E27FC236}">
                    <a16:creationId xmlns:a16="http://schemas.microsoft.com/office/drawing/2014/main" id="{3B65C633-66AA-A862-F198-516173EC5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9755" name="Line 22">
                <a:extLst>
                  <a:ext uri="{FF2B5EF4-FFF2-40B4-BE49-F238E27FC236}">
                    <a16:creationId xmlns:a16="http://schemas.microsoft.com/office/drawing/2014/main" id="{F3FC7D9F-54CE-CB06-0F95-93DF69352B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56" name="Line 23">
                <a:extLst>
                  <a:ext uri="{FF2B5EF4-FFF2-40B4-BE49-F238E27FC236}">
                    <a16:creationId xmlns:a16="http://schemas.microsoft.com/office/drawing/2014/main" id="{6B811B26-54F9-3CDD-2E34-AA0616B59E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57" name="Line 24">
                <a:extLst>
                  <a:ext uri="{FF2B5EF4-FFF2-40B4-BE49-F238E27FC236}">
                    <a16:creationId xmlns:a16="http://schemas.microsoft.com/office/drawing/2014/main" id="{CAD6DF37-40C8-BC65-A74A-610B248CDD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58" name="Freeform 25">
                <a:extLst>
                  <a:ext uri="{FF2B5EF4-FFF2-40B4-BE49-F238E27FC236}">
                    <a16:creationId xmlns:a16="http://schemas.microsoft.com/office/drawing/2014/main" id="{A8378D79-8944-FE86-7765-9FF50B2D27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59" name="Text Box 26">
                <a:extLst>
                  <a:ext uri="{FF2B5EF4-FFF2-40B4-BE49-F238E27FC236}">
                    <a16:creationId xmlns:a16="http://schemas.microsoft.com/office/drawing/2014/main" id="{75C1CB19-2098-004D-EEE5-BDCC0782ED8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29760" name="Text Box 27">
                <a:extLst>
                  <a:ext uri="{FF2B5EF4-FFF2-40B4-BE49-F238E27FC236}">
                    <a16:creationId xmlns:a16="http://schemas.microsoft.com/office/drawing/2014/main" id="{51D05501-ABFA-A2A7-614D-95ED4B5AF76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9761" name="Text Box 28">
                <a:extLst>
                  <a:ext uri="{FF2B5EF4-FFF2-40B4-BE49-F238E27FC236}">
                    <a16:creationId xmlns:a16="http://schemas.microsoft.com/office/drawing/2014/main" id="{511FA361-ED8C-0ADD-B6F4-6DDB23FC99C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9762" name="Text Box 29">
                <a:extLst>
                  <a:ext uri="{FF2B5EF4-FFF2-40B4-BE49-F238E27FC236}">
                    <a16:creationId xmlns:a16="http://schemas.microsoft.com/office/drawing/2014/main" id="{964B83A7-68BF-B914-0DDD-EE486ACFB98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  <p:pic>
          <p:nvPicPr>
            <p:cNvPr id="329751" name="Picture 30" descr="man">
              <a:extLst>
                <a:ext uri="{FF2B5EF4-FFF2-40B4-BE49-F238E27FC236}">
                  <a16:creationId xmlns:a16="http://schemas.microsoft.com/office/drawing/2014/main" id="{B1C6C37F-235B-7297-5412-4F12347029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8" y="768"/>
              <a:ext cx="471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29733" name="Text Box 31">
            <a:extLst>
              <a:ext uri="{FF2B5EF4-FFF2-40B4-BE49-F238E27FC236}">
                <a16:creationId xmlns:a16="http://schemas.microsoft.com/office/drawing/2014/main" id="{1AC46178-ABA8-2CCA-12E7-8CC34B01D3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1547813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t=0</a:t>
            </a:r>
          </a:p>
        </p:txBody>
      </p:sp>
      <p:sp>
        <p:nvSpPr>
          <p:cNvPr id="329734" name="Text Box 32">
            <a:extLst>
              <a:ext uri="{FF2B5EF4-FFF2-40B4-BE49-F238E27FC236}">
                <a16:creationId xmlns:a16="http://schemas.microsoft.com/office/drawing/2014/main" id="{CEDAC2FF-A828-0CBB-E106-B5D0492D5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1803400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t=1</a:t>
            </a:r>
          </a:p>
        </p:txBody>
      </p:sp>
      <p:grpSp>
        <p:nvGrpSpPr>
          <p:cNvPr id="329735" name="Group 33">
            <a:extLst>
              <a:ext uri="{FF2B5EF4-FFF2-40B4-BE49-F238E27FC236}">
                <a16:creationId xmlns:a16="http://schemas.microsoft.com/office/drawing/2014/main" id="{3A11E585-5F7A-F07D-CF05-849704C7DC85}"/>
              </a:ext>
            </a:extLst>
          </p:cNvPr>
          <p:cNvGrpSpPr>
            <a:grpSpLocks/>
          </p:cNvGrpSpPr>
          <p:nvPr/>
        </p:nvGrpSpPr>
        <p:grpSpPr bwMode="auto">
          <a:xfrm>
            <a:off x="1066800" y="4062413"/>
            <a:ext cx="2743200" cy="2428875"/>
            <a:chOff x="672" y="1488"/>
            <a:chExt cx="1728" cy="1530"/>
          </a:xfrm>
        </p:grpSpPr>
        <p:grpSp>
          <p:nvGrpSpPr>
            <p:cNvPr id="329737" name="Group 34">
              <a:extLst>
                <a:ext uri="{FF2B5EF4-FFF2-40B4-BE49-F238E27FC236}">
                  <a16:creationId xmlns:a16="http://schemas.microsoft.com/office/drawing/2014/main" id="{C5741FC7-4A3B-A57D-25B4-6BC6ABC625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2" y="1488"/>
              <a:ext cx="1728" cy="1104"/>
              <a:chOff x="1056" y="1632"/>
              <a:chExt cx="1728" cy="1104"/>
            </a:xfrm>
          </p:grpSpPr>
          <p:sp>
            <p:nvSpPr>
              <p:cNvPr id="329739" name="Oval 35">
                <a:extLst>
                  <a:ext uri="{FF2B5EF4-FFF2-40B4-BE49-F238E27FC236}">
                    <a16:creationId xmlns:a16="http://schemas.microsoft.com/office/drawing/2014/main" id="{11E73B8D-4F60-2D07-CA38-6410F6150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9740" name="Oval 36">
                <a:extLst>
                  <a:ext uri="{FF2B5EF4-FFF2-40B4-BE49-F238E27FC236}">
                    <a16:creationId xmlns:a16="http://schemas.microsoft.com/office/drawing/2014/main" id="{04479E8F-CF59-115F-0AD9-36076E548D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9741" name="Oval 37">
                <a:extLst>
                  <a:ext uri="{FF2B5EF4-FFF2-40B4-BE49-F238E27FC236}">
                    <a16:creationId xmlns:a16="http://schemas.microsoft.com/office/drawing/2014/main" id="{5CAEFAF8-7E42-4515-E317-00024CFA9D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29742" name="Line 38">
                <a:extLst>
                  <a:ext uri="{FF2B5EF4-FFF2-40B4-BE49-F238E27FC236}">
                    <a16:creationId xmlns:a16="http://schemas.microsoft.com/office/drawing/2014/main" id="{3EABF278-3312-12F6-DF61-450A26763D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43" name="Line 39">
                <a:extLst>
                  <a:ext uri="{FF2B5EF4-FFF2-40B4-BE49-F238E27FC236}">
                    <a16:creationId xmlns:a16="http://schemas.microsoft.com/office/drawing/2014/main" id="{52A08621-6CBB-C7A5-B1DD-DA37C45A73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44" name="Line 40">
                <a:extLst>
                  <a:ext uri="{FF2B5EF4-FFF2-40B4-BE49-F238E27FC236}">
                    <a16:creationId xmlns:a16="http://schemas.microsoft.com/office/drawing/2014/main" id="{056670C9-59CC-32CA-25DA-FC880DFFE0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45" name="Freeform 41">
                <a:extLst>
                  <a:ext uri="{FF2B5EF4-FFF2-40B4-BE49-F238E27FC236}">
                    <a16:creationId xmlns:a16="http://schemas.microsoft.com/office/drawing/2014/main" id="{ED6439A9-50D0-DB2A-B0EB-2C8485EF38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9746" name="Text Box 42">
                <a:extLst>
                  <a:ext uri="{FF2B5EF4-FFF2-40B4-BE49-F238E27FC236}">
                    <a16:creationId xmlns:a16="http://schemas.microsoft.com/office/drawing/2014/main" id="{9116A244-4081-DE55-C969-6453A265878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29747" name="Text Box 43">
                <a:extLst>
                  <a:ext uri="{FF2B5EF4-FFF2-40B4-BE49-F238E27FC236}">
                    <a16:creationId xmlns:a16="http://schemas.microsoft.com/office/drawing/2014/main" id="{C2ADAC81-025B-1632-F0FA-361E68DD8D2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9748" name="Text Box 44">
                <a:extLst>
                  <a:ext uri="{FF2B5EF4-FFF2-40B4-BE49-F238E27FC236}">
                    <a16:creationId xmlns:a16="http://schemas.microsoft.com/office/drawing/2014/main" id="{140E91DA-2897-12DB-DD7B-7B47ECDDCFB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29749" name="Text Box 45">
                <a:extLst>
                  <a:ext uri="{FF2B5EF4-FFF2-40B4-BE49-F238E27FC236}">
                    <a16:creationId xmlns:a16="http://schemas.microsoft.com/office/drawing/2014/main" id="{42281009-6B51-13D8-95F3-C75FD15ABAF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  <p:pic>
          <p:nvPicPr>
            <p:cNvPr id="329738" name="Picture 46" descr="man">
              <a:extLst>
                <a:ext uri="{FF2B5EF4-FFF2-40B4-BE49-F238E27FC236}">
                  <a16:creationId xmlns:a16="http://schemas.microsoft.com/office/drawing/2014/main" id="{C8A55FFB-D8B0-0B4D-F0FE-57730D59E2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4" y="2352"/>
              <a:ext cx="489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29736" name="Text Box 47">
            <a:extLst>
              <a:ext uri="{FF2B5EF4-FFF2-40B4-BE49-F238E27FC236}">
                <a16:creationId xmlns:a16="http://schemas.microsoft.com/office/drawing/2014/main" id="{11D26E31-857D-BA0D-623F-A2427068AD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3833813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t=2</a:t>
            </a:r>
          </a:p>
        </p:txBody>
      </p:sp>
    </p:spTree>
    <p:extLst>
      <p:ext uri="{BB962C8B-B14F-4D97-AF65-F5344CB8AC3E}">
        <p14:creationId xmlns:p14="http://schemas.microsoft.com/office/powerpoint/2010/main" val="18463638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77" name="Slide Number Placeholder 5">
            <a:extLst>
              <a:ext uri="{FF2B5EF4-FFF2-40B4-BE49-F238E27FC236}">
                <a16:creationId xmlns:a16="http://schemas.microsoft.com/office/drawing/2014/main" id="{5FE079ED-759A-52F0-3B7F-60EC43201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68FE0E2-67A1-644C-8368-19348DC664D6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31778" name="Rectangle 2">
            <a:extLst>
              <a:ext uri="{FF2B5EF4-FFF2-40B4-BE49-F238E27FC236}">
                <a16:creationId xmlns:a16="http://schemas.microsoft.com/office/drawing/2014/main" id="{FFB03390-01D0-6B84-0045-E47F01702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33375"/>
            <a:ext cx="8077200" cy="990600"/>
          </a:xfrm>
        </p:spPr>
        <p:txBody>
          <a:bodyPr/>
          <a:lstStyle/>
          <a:p>
            <a:r>
              <a:rPr lang="en-US" altLang="en-US"/>
              <a:t>What is a random walk</a:t>
            </a:r>
          </a:p>
        </p:txBody>
      </p:sp>
      <p:grpSp>
        <p:nvGrpSpPr>
          <p:cNvPr id="331779" name="Group 3">
            <a:extLst>
              <a:ext uri="{FF2B5EF4-FFF2-40B4-BE49-F238E27FC236}">
                <a16:creationId xmlns:a16="http://schemas.microsoft.com/office/drawing/2014/main" id="{3ABF681E-EE9C-7586-1D87-42E684AD3402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1882775"/>
            <a:ext cx="3200400" cy="1752600"/>
            <a:chOff x="384" y="1488"/>
            <a:chExt cx="2016" cy="1104"/>
          </a:xfrm>
        </p:grpSpPr>
        <p:pic>
          <p:nvPicPr>
            <p:cNvPr id="331827" name="Picture 4" descr="man">
              <a:extLst>
                <a:ext uri="{FF2B5EF4-FFF2-40B4-BE49-F238E27FC236}">
                  <a16:creationId xmlns:a16="http://schemas.microsoft.com/office/drawing/2014/main" id="{C54040F6-5E31-6CD5-7C30-87B8DF428D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" y="1632"/>
              <a:ext cx="471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31828" name="Group 5">
              <a:extLst>
                <a:ext uri="{FF2B5EF4-FFF2-40B4-BE49-F238E27FC236}">
                  <a16:creationId xmlns:a16="http://schemas.microsoft.com/office/drawing/2014/main" id="{BA488E04-58FA-5A25-1CF8-30C3A23369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2" y="1488"/>
              <a:ext cx="1728" cy="1104"/>
              <a:chOff x="1056" y="1632"/>
              <a:chExt cx="1728" cy="1104"/>
            </a:xfrm>
          </p:grpSpPr>
          <p:sp>
            <p:nvSpPr>
              <p:cNvPr id="331829" name="Oval 6">
                <a:extLst>
                  <a:ext uri="{FF2B5EF4-FFF2-40B4-BE49-F238E27FC236}">
                    <a16:creationId xmlns:a16="http://schemas.microsoft.com/office/drawing/2014/main" id="{479C20FF-BD0A-8742-A5B2-6778CD7676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830" name="Oval 7">
                <a:extLst>
                  <a:ext uri="{FF2B5EF4-FFF2-40B4-BE49-F238E27FC236}">
                    <a16:creationId xmlns:a16="http://schemas.microsoft.com/office/drawing/2014/main" id="{698AE8D1-0459-4B70-CC83-8BAADC7C4A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831" name="Oval 8">
                <a:extLst>
                  <a:ext uri="{FF2B5EF4-FFF2-40B4-BE49-F238E27FC236}">
                    <a16:creationId xmlns:a16="http://schemas.microsoft.com/office/drawing/2014/main" id="{6C8CF730-3857-51C6-782F-533A56121C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832" name="Line 9">
                <a:extLst>
                  <a:ext uri="{FF2B5EF4-FFF2-40B4-BE49-F238E27FC236}">
                    <a16:creationId xmlns:a16="http://schemas.microsoft.com/office/drawing/2014/main" id="{34DBEA1D-6DD5-1F01-86EA-27F8116522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33" name="Line 10">
                <a:extLst>
                  <a:ext uri="{FF2B5EF4-FFF2-40B4-BE49-F238E27FC236}">
                    <a16:creationId xmlns:a16="http://schemas.microsoft.com/office/drawing/2014/main" id="{0CAC530C-9602-D250-A25D-DC3B66E5191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34" name="Line 11">
                <a:extLst>
                  <a:ext uri="{FF2B5EF4-FFF2-40B4-BE49-F238E27FC236}">
                    <a16:creationId xmlns:a16="http://schemas.microsoft.com/office/drawing/2014/main" id="{97942E8C-A5C4-4F3D-5D38-860ABDC23D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35" name="Freeform 12">
                <a:extLst>
                  <a:ext uri="{FF2B5EF4-FFF2-40B4-BE49-F238E27FC236}">
                    <a16:creationId xmlns:a16="http://schemas.microsoft.com/office/drawing/2014/main" id="{6622F522-2B2A-2A2A-4E3D-9D276D667F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36" name="Text Box 13">
                <a:extLst>
                  <a:ext uri="{FF2B5EF4-FFF2-40B4-BE49-F238E27FC236}">
                    <a16:creationId xmlns:a16="http://schemas.microsoft.com/office/drawing/2014/main" id="{04959C82-C446-CD39-FC57-3C6DA2F80D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31837" name="Text Box 14">
                <a:extLst>
                  <a:ext uri="{FF2B5EF4-FFF2-40B4-BE49-F238E27FC236}">
                    <a16:creationId xmlns:a16="http://schemas.microsoft.com/office/drawing/2014/main" id="{2E27C3DD-9369-DCE8-D462-4A3B18A6746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1838" name="Text Box 15">
                <a:extLst>
                  <a:ext uri="{FF2B5EF4-FFF2-40B4-BE49-F238E27FC236}">
                    <a16:creationId xmlns:a16="http://schemas.microsoft.com/office/drawing/2014/main" id="{CA8DF0BD-6C9B-9C55-5F78-8E7237F71A4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1839" name="Text Box 16">
                <a:extLst>
                  <a:ext uri="{FF2B5EF4-FFF2-40B4-BE49-F238E27FC236}">
                    <a16:creationId xmlns:a16="http://schemas.microsoft.com/office/drawing/2014/main" id="{196B3C02-75C4-D6E2-3341-CB322C924CE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</p:grpSp>
      <p:grpSp>
        <p:nvGrpSpPr>
          <p:cNvPr id="331780" name="Group 17">
            <a:extLst>
              <a:ext uri="{FF2B5EF4-FFF2-40B4-BE49-F238E27FC236}">
                <a16:creationId xmlns:a16="http://schemas.microsoft.com/office/drawing/2014/main" id="{A6DDEF2D-E5C6-155B-9869-D9A66D0C0D62}"/>
              </a:ext>
            </a:extLst>
          </p:cNvPr>
          <p:cNvGrpSpPr>
            <a:grpSpLocks/>
          </p:cNvGrpSpPr>
          <p:nvPr/>
        </p:nvGrpSpPr>
        <p:grpSpPr bwMode="auto">
          <a:xfrm>
            <a:off x="5791200" y="815975"/>
            <a:ext cx="2743200" cy="2819400"/>
            <a:chOff x="2928" y="768"/>
            <a:chExt cx="1728" cy="1776"/>
          </a:xfrm>
        </p:grpSpPr>
        <p:grpSp>
          <p:nvGrpSpPr>
            <p:cNvPr id="331814" name="Group 18">
              <a:extLst>
                <a:ext uri="{FF2B5EF4-FFF2-40B4-BE49-F238E27FC236}">
                  <a16:creationId xmlns:a16="http://schemas.microsoft.com/office/drawing/2014/main" id="{F2F7C9A4-2988-A5AB-EB24-0225123A72D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8" y="1440"/>
              <a:ext cx="1728" cy="1104"/>
              <a:chOff x="1056" y="1632"/>
              <a:chExt cx="1728" cy="1104"/>
            </a:xfrm>
          </p:grpSpPr>
          <p:sp>
            <p:nvSpPr>
              <p:cNvPr id="331816" name="Oval 19">
                <a:extLst>
                  <a:ext uri="{FF2B5EF4-FFF2-40B4-BE49-F238E27FC236}">
                    <a16:creationId xmlns:a16="http://schemas.microsoft.com/office/drawing/2014/main" id="{58ED15A9-9ADE-961B-78B0-93219BFC64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817" name="Oval 20">
                <a:extLst>
                  <a:ext uri="{FF2B5EF4-FFF2-40B4-BE49-F238E27FC236}">
                    <a16:creationId xmlns:a16="http://schemas.microsoft.com/office/drawing/2014/main" id="{803BCE33-EE08-975F-CD0A-337706A90F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818" name="Oval 21">
                <a:extLst>
                  <a:ext uri="{FF2B5EF4-FFF2-40B4-BE49-F238E27FC236}">
                    <a16:creationId xmlns:a16="http://schemas.microsoft.com/office/drawing/2014/main" id="{FDC1A3E5-BB13-B3F5-2692-0EEF7BD7DB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819" name="Line 22">
                <a:extLst>
                  <a:ext uri="{FF2B5EF4-FFF2-40B4-BE49-F238E27FC236}">
                    <a16:creationId xmlns:a16="http://schemas.microsoft.com/office/drawing/2014/main" id="{7AE58544-95E1-F6A3-D595-8192707531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20" name="Line 23">
                <a:extLst>
                  <a:ext uri="{FF2B5EF4-FFF2-40B4-BE49-F238E27FC236}">
                    <a16:creationId xmlns:a16="http://schemas.microsoft.com/office/drawing/2014/main" id="{9C22238E-73A8-13E0-F3E8-816A103669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21" name="Line 24">
                <a:extLst>
                  <a:ext uri="{FF2B5EF4-FFF2-40B4-BE49-F238E27FC236}">
                    <a16:creationId xmlns:a16="http://schemas.microsoft.com/office/drawing/2014/main" id="{8E3D7B27-2529-8D50-E7A0-3046B9453C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22" name="Freeform 25">
                <a:extLst>
                  <a:ext uri="{FF2B5EF4-FFF2-40B4-BE49-F238E27FC236}">
                    <a16:creationId xmlns:a16="http://schemas.microsoft.com/office/drawing/2014/main" id="{A3CED68E-0F0D-CC83-5452-56E54F48A6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23" name="Text Box 26">
                <a:extLst>
                  <a:ext uri="{FF2B5EF4-FFF2-40B4-BE49-F238E27FC236}">
                    <a16:creationId xmlns:a16="http://schemas.microsoft.com/office/drawing/2014/main" id="{E117BECD-C59E-FC51-020D-025E364C409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31824" name="Text Box 27">
                <a:extLst>
                  <a:ext uri="{FF2B5EF4-FFF2-40B4-BE49-F238E27FC236}">
                    <a16:creationId xmlns:a16="http://schemas.microsoft.com/office/drawing/2014/main" id="{4C939669-8B0B-31CC-DEC1-C9BCAEB1399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1825" name="Text Box 28">
                <a:extLst>
                  <a:ext uri="{FF2B5EF4-FFF2-40B4-BE49-F238E27FC236}">
                    <a16:creationId xmlns:a16="http://schemas.microsoft.com/office/drawing/2014/main" id="{61F80DA2-1D76-9212-8FA6-81F2FB84211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1826" name="Text Box 29">
                <a:extLst>
                  <a:ext uri="{FF2B5EF4-FFF2-40B4-BE49-F238E27FC236}">
                    <a16:creationId xmlns:a16="http://schemas.microsoft.com/office/drawing/2014/main" id="{AC1C6DAC-C83F-E61B-3AAF-534EF6A3945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  <p:pic>
          <p:nvPicPr>
            <p:cNvPr id="331815" name="Picture 30" descr="man">
              <a:extLst>
                <a:ext uri="{FF2B5EF4-FFF2-40B4-BE49-F238E27FC236}">
                  <a16:creationId xmlns:a16="http://schemas.microsoft.com/office/drawing/2014/main" id="{E15EB49D-0C85-6FEE-32A7-45368FAA76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8" y="768"/>
              <a:ext cx="471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31781" name="Text Box 31">
            <a:extLst>
              <a:ext uri="{FF2B5EF4-FFF2-40B4-BE49-F238E27FC236}">
                <a16:creationId xmlns:a16="http://schemas.microsoft.com/office/drawing/2014/main" id="{6E67A03E-809B-8BD7-4ED3-35DDC23784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1654175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t=0</a:t>
            </a:r>
          </a:p>
        </p:txBody>
      </p:sp>
      <p:sp>
        <p:nvSpPr>
          <p:cNvPr id="331782" name="Text Box 32">
            <a:extLst>
              <a:ext uri="{FF2B5EF4-FFF2-40B4-BE49-F238E27FC236}">
                <a16:creationId xmlns:a16="http://schemas.microsoft.com/office/drawing/2014/main" id="{95506941-E530-34ED-4655-5BB3D94D76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1577975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t=1</a:t>
            </a:r>
          </a:p>
        </p:txBody>
      </p:sp>
      <p:grpSp>
        <p:nvGrpSpPr>
          <p:cNvPr id="331783" name="Group 33">
            <a:extLst>
              <a:ext uri="{FF2B5EF4-FFF2-40B4-BE49-F238E27FC236}">
                <a16:creationId xmlns:a16="http://schemas.microsoft.com/office/drawing/2014/main" id="{ADBB9F2E-245E-20C3-E0F4-FCF7EFC61EE8}"/>
              </a:ext>
            </a:extLst>
          </p:cNvPr>
          <p:cNvGrpSpPr>
            <a:grpSpLocks/>
          </p:cNvGrpSpPr>
          <p:nvPr/>
        </p:nvGrpSpPr>
        <p:grpSpPr bwMode="auto">
          <a:xfrm>
            <a:off x="1066800" y="4168775"/>
            <a:ext cx="2743200" cy="2428875"/>
            <a:chOff x="672" y="1488"/>
            <a:chExt cx="1728" cy="1530"/>
          </a:xfrm>
        </p:grpSpPr>
        <p:grpSp>
          <p:nvGrpSpPr>
            <p:cNvPr id="331801" name="Group 34">
              <a:extLst>
                <a:ext uri="{FF2B5EF4-FFF2-40B4-BE49-F238E27FC236}">
                  <a16:creationId xmlns:a16="http://schemas.microsoft.com/office/drawing/2014/main" id="{40482F63-D655-1B11-4B04-6212A24738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2" y="1488"/>
              <a:ext cx="1728" cy="1104"/>
              <a:chOff x="1056" y="1632"/>
              <a:chExt cx="1728" cy="1104"/>
            </a:xfrm>
          </p:grpSpPr>
          <p:sp>
            <p:nvSpPr>
              <p:cNvPr id="331803" name="Oval 35">
                <a:extLst>
                  <a:ext uri="{FF2B5EF4-FFF2-40B4-BE49-F238E27FC236}">
                    <a16:creationId xmlns:a16="http://schemas.microsoft.com/office/drawing/2014/main" id="{0557EF71-4827-F585-57FB-286698A004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804" name="Oval 36">
                <a:extLst>
                  <a:ext uri="{FF2B5EF4-FFF2-40B4-BE49-F238E27FC236}">
                    <a16:creationId xmlns:a16="http://schemas.microsoft.com/office/drawing/2014/main" id="{49342136-8705-97B1-0464-A6016BCF26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805" name="Oval 37">
                <a:extLst>
                  <a:ext uri="{FF2B5EF4-FFF2-40B4-BE49-F238E27FC236}">
                    <a16:creationId xmlns:a16="http://schemas.microsoft.com/office/drawing/2014/main" id="{2BE02A8B-ADDB-F8CD-23B3-ED0B71F7F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806" name="Line 38">
                <a:extLst>
                  <a:ext uri="{FF2B5EF4-FFF2-40B4-BE49-F238E27FC236}">
                    <a16:creationId xmlns:a16="http://schemas.microsoft.com/office/drawing/2014/main" id="{3BF148AF-6780-ABE2-5EF5-99F2447A69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07" name="Line 39">
                <a:extLst>
                  <a:ext uri="{FF2B5EF4-FFF2-40B4-BE49-F238E27FC236}">
                    <a16:creationId xmlns:a16="http://schemas.microsoft.com/office/drawing/2014/main" id="{72B8B50F-FB62-1BEA-5878-BA3BBA5F4B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08" name="Line 40">
                <a:extLst>
                  <a:ext uri="{FF2B5EF4-FFF2-40B4-BE49-F238E27FC236}">
                    <a16:creationId xmlns:a16="http://schemas.microsoft.com/office/drawing/2014/main" id="{56D76ABD-EB60-1657-FE3A-EF8EA37E2F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09" name="Freeform 41">
                <a:extLst>
                  <a:ext uri="{FF2B5EF4-FFF2-40B4-BE49-F238E27FC236}">
                    <a16:creationId xmlns:a16="http://schemas.microsoft.com/office/drawing/2014/main" id="{8DF5C4BA-BF7C-5E3E-38BB-8A865AF37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810" name="Text Box 42">
                <a:extLst>
                  <a:ext uri="{FF2B5EF4-FFF2-40B4-BE49-F238E27FC236}">
                    <a16:creationId xmlns:a16="http://schemas.microsoft.com/office/drawing/2014/main" id="{08E3F801-DCAA-1450-FD71-A6CE29F5710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31811" name="Text Box 43">
                <a:extLst>
                  <a:ext uri="{FF2B5EF4-FFF2-40B4-BE49-F238E27FC236}">
                    <a16:creationId xmlns:a16="http://schemas.microsoft.com/office/drawing/2014/main" id="{2A6B9EDD-0FB9-DB3D-C448-BE4A785CAC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1812" name="Text Box 44">
                <a:extLst>
                  <a:ext uri="{FF2B5EF4-FFF2-40B4-BE49-F238E27FC236}">
                    <a16:creationId xmlns:a16="http://schemas.microsoft.com/office/drawing/2014/main" id="{F46C31C6-1E59-EEAF-A9EE-96507D6D71C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1813" name="Text Box 45">
                <a:extLst>
                  <a:ext uri="{FF2B5EF4-FFF2-40B4-BE49-F238E27FC236}">
                    <a16:creationId xmlns:a16="http://schemas.microsoft.com/office/drawing/2014/main" id="{5DF7C193-6A2F-06EA-AC61-6D7A0A49E2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  <p:pic>
          <p:nvPicPr>
            <p:cNvPr id="331802" name="Picture 46" descr="man">
              <a:extLst>
                <a:ext uri="{FF2B5EF4-FFF2-40B4-BE49-F238E27FC236}">
                  <a16:creationId xmlns:a16="http://schemas.microsoft.com/office/drawing/2014/main" id="{12125136-D607-98A5-9416-34CE5512F7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4" y="2352"/>
              <a:ext cx="489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31784" name="Text Box 47">
            <a:extLst>
              <a:ext uri="{FF2B5EF4-FFF2-40B4-BE49-F238E27FC236}">
                <a16:creationId xmlns:a16="http://schemas.microsoft.com/office/drawing/2014/main" id="{15882CD6-0265-6E43-65AE-8CB314039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3940175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t=2</a:t>
            </a:r>
          </a:p>
        </p:txBody>
      </p:sp>
      <p:grpSp>
        <p:nvGrpSpPr>
          <p:cNvPr id="331785" name="Group 48">
            <a:extLst>
              <a:ext uri="{FF2B5EF4-FFF2-40B4-BE49-F238E27FC236}">
                <a16:creationId xmlns:a16="http://schemas.microsoft.com/office/drawing/2014/main" id="{005BBC4E-5516-EDB1-B5B0-880F355C39F4}"/>
              </a:ext>
            </a:extLst>
          </p:cNvPr>
          <p:cNvGrpSpPr>
            <a:grpSpLocks/>
          </p:cNvGrpSpPr>
          <p:nvPr/>
        </p:nvGrpSpPr>
        <p:grpSpPr bwMode="auto">
          <a:xfrm>
            <a:off x="5410200" y="3940175"/>
            <a:ext cx="3200400" cy="2286000"/>
            <a:chOff x="3456" y="1248"/>
            <a:chExt cx="2016" cy="1440"/>
          </a:xfrm>
        </p:grpSpPr>
        <p:grpSp>
          <p:nvGrpSpPr>
            <p:cNvPr id="331787" name="Group 49">
              <a:extLst>
                <a:ext uri="{FF2B5EF4-FFF2-40B4-BE49-F238E27FC236}">
                  <a16:creationId xmlns:a16="http://schemas.microsoft.com/office/drawing/2014/main" id="{66DBCF15-6652-D3A2-90E8-267B4B9048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44" y="1584"/>
              <a:ext cx="1728" cy="1104"/>
              <a:chOff x="1056" y="1632"/>
              <a:chExt cx="1728" cy="1104"/>
            </a:xfrm>
          </p:grpSpPr>
          <p:sp>
            <p:nvSpPr>
              <p:cNvPr id="331790" name="Oval 50">
                <a:extLst>
                  <a:ext uri="{FF2B5EF4-FFF2-40B4-BE49-F238E27FC236}">
                    <a16:creationId xmlns:a16="http://schemas.microsoft.com/office/drawing/2014/main" id="{75234CDD-720F-FA73-7327-AA206EEE08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791" name="Oval 51">
                <a:extLst>
                  <a:ext uri="{FF2B5EF4-FFF2-40B4-BE49-F238E27FC236}">
                    <a16:creationId xmlns:a16="http://schemas.microsoft.com/office/drawing/2014/main" id="{6061225A-6091-0810-D059-918099C332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792" name="Oval 52">
                <a:extLst>
                  <a:ext uri="{FF2B5EF4-FFF2-40B4-BE49-F238E27FC236}">
                    <a16:creationId xmlns:a16="http://schemas.microsoft.com/office/drawing/2014/main" id="{277A75EF-4489-DA65-2616-56F73142C2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331793" name="Line 53">
                <a:extLst>
                  <a:ext uri="{FF2B5EF4-FFF2-40B4-BE49-F238E27FC236}">
                    <a16:creationId xmlns:a16="http://schemas.microsoft.com/office/drawing/2014/main" id="{315EBA8D-6A73-B058-F972-4AF1353C0D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794" name="Line 54">
                <a:extLst>
                  <a:ext uri="{FF2B5EF4-FFF2-40B4-BE49-F238E27FC236}">
                    <a16:creationId xmlns:a16="http://schemas.microsoft.com/office/drawing/2014/main" id="{4B028919-D31A-C264-DFCC-7A956EA322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795" name="Line 55">
                <a:extLst>
                  <a:ext uri="{FF2B5EF4-FFF2-40B4-BE49-F238E27FC236}">
                    <a16:creationId xmlns:a16="http://schemas.microsoft.com/office/drawing/2014/main" id="{BD35259E-A7B7-F472-24FD-2E02374BA4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796" name="Freeform 56">
                <a:extLst>
                  <a:ext uri="{FF2B5EF4-FFF2-40B4-BE49-F238E27FC236}">
                    <a16:creationId xmlns:a16="http://schemas.microsoft.com/office/drawing/2014/main" id="{0B26B463-4811-54D9-FD21-06A88A6DD8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1797" name="Text Box 57">
                <a:extLst>
                  <a:ext uri="{FF2B5EF4-FFF2-40B4-BE49-F238E27FC236}">
                    <a16:creationId xmlns:a16="http://schemas.microsoft.com/office/drawing/2014/main" id="{125731F7-8978-075F-143E-52F98F9B48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31798" name="Text Box 58">
                <a:extLst>
                  <a:ext uri="{FF2B5EF4-FFF2-40B4-BE49-F238E27FC236}">
                    <a16:creationId xmlns:a16="http://schemas.microsoft.com/office/drawing/2014/main" id="{39CAC025-69E4-2586-69EA-199709899B7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1799" name="Text Box 59">
                <a:extLst>
                  <a:ext uri="{FF2B5EF4-FFF2-40B4-BE49-F238E27FC236}">
                    <a16:creationId xmlns:a16="http://schemas.microsoft.com/office/drawing/2014/main" id="{1B66CEAE-2EF6-3628-6FA0-FAC8BDA83EC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1800" name="Text Box 60">
                <a:extLst>
                  <a:ext uri="{FF2B5EF4-FFF2-40B4-BE49-F238E27FC236}">
                    <a16:creationId xmlns:a16="http://schemas.microsoft.com/office/drawing/2014/main" id="{011AA9F3-D77C-1A30-AFE6-E68083F866C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  <p:pic>
          <p:nvPicPr>
            <p:cNvPr id="331788" name="Picture 61" descr="man">
              <a:extLst>
                <a:ext uri="{FF2B5EF4-FFF2-40B4-BE49-F238E27FC236}">
                  <a16:creationId xmlns:a16="http://schemas.microsoft.com/office/drawing/2014/main" id="{5B83255D-0856-2599-2243-9D717097FE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6" y="1248"/>
              <a:ext cx="248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31789" name="Picture 62" descr="man">
              <a:extLst>
                <a:ext uri="{FF2B5EF4-FFF2-40B4-BE49-F238E27FC236}">
                  <a16:creationId xmlns:a16="http://schemas.microsoft.com/office/drawing/2014/main" id="{6AD6E463-7C74-DDF5-83D2-C3DEAD3A67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56" y="2016"/>
              <a:ext cx="242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31786" name="Text Box 63">
            <a:extLst>
              <a:ext uri="{FF2B5EF4-FFF2-40B4-BE49-F238E27FC236}">
                <a16:creationId xmlns:a16="http://schemas.microsoft.com/office/drawing/2014/main" id="{582FFB42-8A66-8C67-CA0F-18D0BD3CC9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0" y="4016375"/>
            <a:ext cx="1295400" cy="4667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t=3</a:t>
            </a:r>
          </a:p>
        </p:txBody>
      </p:sp>
    </p:spTree>
    <p:extLst>
      <p:ext uri="{BB962C8B-B14F-4D97-AF65-F5344CB8AC3E}">
        <p14:creationId xmlns:p14="http://schemas.microsoft.com/office/powerpoint/2010/main" val="177327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Titolo 1">
            <a:extLst>
              <a:ext uri="{FF2B5EF4-FFF2-40B4-BE49-F238E27FC236}">
                <a16:creationId xmlns:a16="http://schemas.microsoft.com/office/drawing/2014/main" id="{63205405-81CB-C646-7DE7-1E9A410D70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 sz="3600" dirty="0" err="1">
                <a:solidFill>
                  <a:srgbClr val="C00000"/>
                </a:solidFill>
                <a:ea typeface="ＭＳ Ｐゴシック" panose="020B0600070205080204" pitchFamily="34" charset="-128"/>
              </a:rPr>
              <a:t>Graph</a:t>
            </a:r>
            <a:r>
              <a:rPr lang="it-IT" altLang="it-IT" sz="3600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: a </a:t>
            </a:r>
            <a:r>
              <a:rPr lang="it-IT" altLang="it-IT" sz="3600" dirty="0" err="1">
                <a:solidFill>
                  <a:srgbClr val="C00000"/>
                </a:solidFill>
                <a:ea typeface="ＭＳ Ｐゴシック" panose="020B0600070205080204" pitchFamily="34" charset="-128"/>
              </a:rPr>
              <a:t>powerfull</a:t>
            </a:r>
            <a:r>
              <a:rPr lang="it-IT" altLang="it-IT" sz="3600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 data </a:t>
            </a:r>
            <a:r>
              <a:rPr lang="it-IT" altLang="it-IT" sz="3600" dirty="0" err="1">
                <a:solidFill>
                  <a:srgbClr val="C00000"/>
                </a:solidFill>
                <a:ea typeface="ＭＳ Ｐゴシック" panose="020B0600070205080204" pitchFamily="34" charset="-128"/>
              </a:rPr>
              <a:t>structure</a:t>
            </a:r>
            <a:endParaRPr lang="en-US" altLang="it-IT" sz="3600" dirty="0">
              <a:solidFill>
                <a:srgbClr val="C00000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67586" name="Picture 4" descr="http://gothamcityesq.com/wp-content/uploads/2015/06/Amazon-logo.jpg">
            <a:extLst>
              <a:ext uri="{FF2B5EF4-FFF2-40B4-BE49-F238E27FC236}">
                <a16:creationId xmlns:a16="http://schemas.microsoft.com/office/drawing/2014/main" id="{D2A3CE03-F2A5-11AD-DC32-7EA21C60C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3" t="16393" r="12549" b="15764"/>
          <a:stretch>
            <a:fillRect/>
          </a:stretch>
        </p:blipFill>
        <p:spPr bwMode="auto">
          <a:xfrm>
            <a:off x="5983288" y="5808663"/>
            <a:ext cx="1512887" cy="839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587" name="Picture 8" descr="https://lh3.googleusercontent.com/ZZPdzvlpK9r_Df9C3M7j1rNRi7hhHRvPhlklJ3lfi5jk86Jd1s0Y5wcQ1QgbVaAP5Q=w300">
            <a:extLst>
              <a:ext uri="{FF2B5EF4-FFF2-40B4-BE49-F238E27FC236}">
                <a16:creationId xmlns:a16="http://schemas.microsoft.com/office/drawing/2014/main" id="{18DC6443-2E7A-83B3-09A2-B43B8BBF1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5873750"/>
            <a:ext cx="835025" cy="83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588" name="Picture 2" descr="https://pbs.twimg.com/profile_images/615680132565504000/EIpgSD2K.png">
            <a:extLst>
              <a:ext uri="{FF2B5EF4-FFF2-40B4-BE49-F238E27FC236}">
                <a16:creationId xmlns:a16="http://schemas.microsoft.com/office/drawing/2014/main" id="{44271E0C-CA04-F69F-AE9D-D59151549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313" y="5805488"/>
            <a:ext cx="903287" cy="90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589" name="Picture 6" descr="Apps Tripadvisor icon">
            <a:extLst>
              <a:ext uri="{FF2B5EF4-FFF2-40B4-BE49-F238E27FC236}">
                <a16:creationId xmlns:a16="http://schemas.microsoft.com/office/drawing/2014/main" id="{EC31E213-E59C-83BA-D6F5-057A942EA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950" y="5805488"/>
            <a:ext cx="854075" cy="85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590" name="Immagine 2">
            <a:extLst>
              <a:ext uri="{FF2B5EF4-FFF2-40B4-BE49-F238E27FC236}">
                <a16:creationId xmlns:a16="http://schemas.microsoft.com/office/drawing/2014/main" id="{679E9466-758D-30F7-7DC9-69BC733D5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1773238"/>
            <a:ext cx="3971925" cy="339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275897"/>
      </p:ext>
    </p:extLst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25" name="Slide Number Placeholder 5">
            <a:extLst>
              <a:ext uri="{FF2B5EF4-FFF2-40B4-BE49-F238E27FC236}">
                <a16:creationId xmlns:a16="http://schemas.microsoft.com/office/drawing/2014/main" id="{278E73A4-3EA8-172A-5C2A-1E5F63A2C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27788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EEEE91A-01FD-3A44-999D-98BD50DC4E80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33826" name="Rectangle 2">
            <a:extLst>
              <a:ext uri="{FF2B5EF4-FFF2-40B4-BE49-F238E27FC236}">
                <a16:creationId xmlns:a16="http://schemas.microsoft.com/office/drawing/2014/main" id="{B327EB13-4A5D-D7B6-9003-DA60EAA07C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30213" y="277813"/>
            <a:ext cx="8077200" cy="990600"/>
          </a:xfrm>
        </p:spPr>
        <p:txBody>
          <a:bodyPr/>
          <a:lstStyle/>
          <a:p>
            <a:r>
              <a:rPr lang="en-US" altLang="en-US" sz="3600"/>
              <a:t>Probability Distributions</a:t>
            </a:r>
          </a:p>
        </p:txBody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9C72D9C3-407C-BFDE-A575-26C289A88C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69913" y="1462088"/>
            <a:ext cx="8229600" cy="2593975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/>
          </a:p>
          <a:p>
            <a:pPr>
              <a:lnSpc>
                <a:spcPct val="90000"/>
              </a:lnSpc>
            </a:pPr>
            <a:r>
              <a:rPr lang="en-US" altLang="en-US" sz="2400"/>
              <a:t>x</a:t>
            </a:r>
            <a:r>
              <a:rPr lang="en-US" altLang="en-US" sz="2400" baseline="-25000"/>
              <a:t>t</a:t>
            </a:r>
            <a:r>
              <a:rPr lang="en-US" altLang="en-US" sz="2400"/>
              <a:t>(i) = probability that surfer is at node </a:t>
            </a:r>
            <a:r>
              <a:rPr lang="en-US" altLang="en-US" sz="2400" i="1"/>
              <a:t>i</a:t>
            </a:r>
            <a:r>
              <a:rPr lang="en-US" altLang="en-US" sz="2400"/>
              <a:t> at time </a:t>
            </a:r>
            <a:r>
              <a:rPr lang="en-US" altLang="en-US" sz="2400" i="1"/>
              <a:t>t</a:t>
            </a:r>
          </a:p>
          <a:p>
            <a:pPr>
              <a:lnSpc>
                <a:spcPct val="90000"/>
              </a:lnSpc>
            </a:pPr>
            <a:endParaRPr lang="en-US" altLang="en-US" sz="2400"/>
          </a:p>
          <a:p>
            <a:pPr>
              <a:lnSpc>
                <a:spcPct val="150000"/>
              </a:lnSpc>
            </a:pPr>
            <a:r>
              <a:rPr lang="en-US" altLang="en-US" sz="2400"/>
              <a:t>x</a:t>
            </a:r>
            <a:r>
              <a:rPr lang="en-US" altLang="en-US" sz="2400" baseline="-25000"/>
              <a:t>t+1</a:t>
            </a:r>
            <a:r>
              <a:rPr lang="en-US" altLang="en-US" sz="2400"/>
              <a:t>(i) = ∑</a:t>
            </a:r>
            <a:r>
              <a:rPr lang="en-US" altLang="en-US" sz="2400" baseline="-25000"/>
              <a:t>j</a:t>
            </a:r>
            <a:r>
              <a:rPr lang="en-US" altLang="en-US" sz="2400"/>
              <a:t>(Probability of being at node j)*Pr(j-&gt;i) 	    = ∑</a:t>
            </a:r>
            <a:r>
              <a:rPr lang="en-US" altLang="en-US" sz="2400" baseline="-25000"/>
              <a:t>j  </a:t>
            </a:r>
            <a:r>
              <a:rPr lang="en-US" altLang="en-US" sz="2400"/>
              <a:t>x</a:t>
            </a:r>
            <a:r>
              <a:rPr lang="en-US" altLang="en-US" sz="2400" baseline="-25000"/>
              <a:t>t</a:t>
            </a:r>
            <a:r>
              <a:rPr lang="en-US" altLang="en-US" sz="2400"/>
              <a:t>(j)*P(j,i)  = x</a:t>
            </a:r>
            <a:r>
              <a:rPr lang="en-US" altLang="en-US" sz="2400" baseline="-25000"/>
              <a:t>t </a:t>
            </a:r>
            <a:r>
              <a:rPr lang="en-US" altLang="en-US" sz="2400"/>
              <a:t> * P</a:t>
            </a:r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57560117-FF96-55AA-DADA-33D420A4260F}"/>
              </a:ext>
            </a:extLst>
          </p:cNvPr>
          <p:cNvGrpSpPr>
            <a:grpSpLocks/>
          </p:cNvGrpSpPr>
          <p:nvPr/>
        </p:nvGrpSpPr>
        <p:grpSpPr bwMode="auto">
          <a:xfrm>
            <a:off x="1446213" y="4410075"/>
            <a:ext cx="2563812" cy="1958975"/>
            <a:chOff x="539552" y="4398640"/>
            <a:chExt cx="2563813" cy="1959347"/>
          </a:xfrm>
        </p:grpSpPr>
        <p:sp>
          <p:nvSpPr>
            <p:cNvPr id="333851" name="Rectangle 4">
              <a:extLst>
                <a:ext uri="{FF2B5EF4-FFF2-40B4-BE49-F238E27FC236}">
                  <a16:creationId xmlns:a16="http://schemas.microsoft.com/office/drawing/2014/main" id="{38758D42-390A-495C-2BE8-4D9D9A850B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552" y="5961112"/>
              <a:ext cx="2563813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 b="1">
                  <a:latin typeface="Comic Sans MS" panose="030F0902030302020204" pitchFamily="66" charset="0"/>
                  <a:ea typeface="ＭＳ Ｐゴシック" panose="020B0600070205080204" pitchFamily="34" charset="-128"/>
                </a:rPr>
                <a:t>Transition matrix P</a:t>
              </a:r>
            </a:p>
          </p:txBody>
        </p:sp>
        <p:grpSp>
          <p:nvGrpSpPr>
            <p:cNvPr id="333852" name="Group 7">
              <a:extLst>
                <a:ext uri="{FF2B5EF4-FFF2-40B4-BE49-F238E27FC236}">
                  <a16:creationId xmlns:a16="http://schemas.microsoft.com/office/drawing/2014/main" id="{10963883-E339-7EE1-0A1B-57A43D0E6F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0226" y="4398640"/>
              <a:ext cx="2362200" cy="1295400"/>
              <a:chOff x="2832" y="912"/>
              <a:chExt cx="1488" cy="816"/>
            </a:xfrm>
          </p:grpSpPr>
          <p:sp>
            <p:nvSpPr>
              <p:cNvPr id="333853" name="Rectangle 8">
                <a:extLst>
                  <a:ext uri="{FF2B5EF4-FFF2-40B4-BE49-F238E27FC236}">
                    <a16:creationId xmlns:a16="http://schemas.microsoft.com/office/drawing/2014/main" id="{9E7E21E3-231D-078B-A667-8AD1049175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" y="912"/>
                <a:ext cx="1488" cy="81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it-IT" altLang="en-US" sz="2000">
                  <a:ea typeface="ＭＳ Ｐゴシック" panose="020B0600070205080204" pitchFamily="34" charset="-128"/>
                </a:endParaRPr>
              </a:p>
            </p:txBody>
          </p:sp>
          <p:pic>
            <p:nvPicPr>
              <p:cNvPr id="333854" name="Picture 9" descr="P2">
                <a:extLst>
                  <a:ext uri="{FF2B5EF4-FFF2-40B4-BE49-F238E27FC236}">
                    <a16:creationId xmlns:a16="http://schemas.microsoft.com/office/drawing/2014/main" id="{1934DF33-EE03-9E2F-FCE0-A4814316DC6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76" y="960"/>
                <a:ext cx="1248" cy="7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12" name="Group 33">
            <a:extLst>
              <a:ext uri="{FF2B5EF4-FFF2-40B4-BE49-F238E27FC236}">
                <a16:creationId xmlns:a16="http://schemas.microsoft.com/office/drawing/2014/main" id="{0D054611-233D-42E2-2B30-D40ED23B5121}"/>
              </a:ext>
            </a:extLst>
          </p:cNvPr>
          <p:cNvGrpSpPr>
            <a:grpSpLocks/>
          </p:cNvGrpSpPr>
          <p:nvPr/>
        </p:nvGrpSpPr>
        <p:grpSpPr bwMode="auto">
          <a:xfrm>
            <a:off x="6196013" y="4017963"/>
            <a:ext cx="2743200" cy="2428875"/>
            <a:chOff x="672" y="1488"/>
            <a:chExt cx="1728" cy="1530"/>
          </a:xfrm>
        </p:grpSpPr>
        <p:grpSp>
          <p:nvGrpSpPr>
            <p:cNvPr id="333838" name="Group 34">
              <a:extLst>
                <a:ext uri="{FF2B5EF4-FFF2-40B4-BE49-F238E27FC236}">
                  <a16:creationId xmlns:a16="http://schemas.microsoft.com/office/drawing/2014/main" id="{0F77C53E-AF72-815F-666F-C1B9154DBC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2" y="1488"/>
              <a:ext cx="1728" cy="1104"/>
              <a:chOff x="1056" y="1632"/>
              <a:chExt cx="1728" cy="1104"/>
            </a:xfrm>
          </p:grpSpPr>
          <p:sp>
            <p:nvSpPr>
              <p:cNvPr id="333840" name="Oval 35">
                <a:extLst>
                  <a:ext uri="{FF2B5EF4-FFF2-40B4-BE49-F238E27FC236}">
                    <a16:creationId xmlns:a16="http://schemas.microsoft.com/office/drawing/2014/main" id="{7BB301D9-268E-A972-C1EE-3EA1178D9B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211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it-IT" altLang="en-US" sz="2000"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33841" name="Oval 36">
                <a:extLst>
                  <a:ext uri="{FF2B5EF4-FFF2-40B4-BE49-F238E27FC236}">
                    <a16:creationId xmlns:a16="http://schemas.microsoft.com/office/drawing/2014/main" id="{FF929F1A-94B8-31F2-EEBD-304A51742E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it-IT" altLang="en-US" sz="2000">
                    <a:ea typeface="ＭＳ Ｐゴシック" panose="020B0600070205080204" pitchFamily="34" charset="-128"/>
                  </a:rPr>
                  <a:t>2</a:t>
                </a:r>
              </a:p>
            </p:txBody>
          </p:sp>
          <p:sp>
            <p:nvSpPr>
              <p:cNvPr id="333842" name="Oval 37">
                <a:extLst>
                  <a:ext uri="{FF2B5EF4-FFF2-40B4-BE49-F238E27FC236}">
                    <a16:creationId xmlns:a16="http://schemas.microsoft.com/office/drawing/2014/main" id="{3E02A8F0-6907-612B-F074-13B3E3AECC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9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it-IT" altLang="en-US" sz="2000">
                    <a:ea typeface="ＭＳ Ｐゴシック" panose="020B0600070205080204" pitchFamily="34" charset="-128"/>
                  </a:rPr>
                  <a:t>3</a:t>
                </a:r>
              </a:p>
            </p:txBody>
          </p:sp>
          <p:sp>
            <p:nvSpPr>
              <p:cNvPr id="333843" name="Line 38">
                <a:extLst>
                  <a:ext uri="{FF2B5EF4-FFF2-40B4-BE49-F238E27FC236}">
                    <a16:creationId xmlns:a16="http://schemas.microsoft.com/office/drawing/2014/main" id="{1B73876C-B352-A7E4-0BCF-86FB611033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96" y="1824"/>
                <a:ext cx="33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3844" name="Line 39">
                <a:extLst>
                  <a:ext uri="{FF2B5EF4-FFF2-40B4-BE49-F238E27FC236}">
                    <a16:creationId xmlns:a16="http://schemas.microsoft.com/office/drawing/2014/main" id="{BCEFC0E9-C342-8DB4-8DA4-51224A45CC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1872"/>
                <a:ext cx="24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3845" name="Line 40">
                <a:extLst>
                  <a:ext uri="{FF2B5EF4-FFF2-40B4-BE49-F238E27FC236}">
                    <a16:creationId xmlns:a16="http://schemas.microsoft.com/office/drawing/2014/main" id="{91A2F877-9187-05E3-8D1A-BE7C834F34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96" y="2304"/>
                <a:ext cx="67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3846" name="Freeform 41">
                <a:extLst>
                  <a:ext uri="{FF2B5EF4-FFF2-40B4-BE49-F238E27FC236}">
                    <a16:creationId xmlns:a16="http://schemas.microsoft.com/office/drawing/2014/main" id="{ADC6E99E-AFAC-06F4-6C30-F58B8BA875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776"/>
                <a:ext cx="576" cy="720"/>
              </a:xfrm>
              <a:custGeom>
                <a:avLst/>
                <a:gdLst>
                  <a:gd name="T0" fmla="*/ 288 w 576"/>
                  <a:gd name="T1" fmla="*/ 720 h 720"/>
                  <a:gd name="T2" fmla="*/ 528 w 576"/>
                  <a:gd name="T3" fmla="*/ 288 h 720"/>
                  <a:gd name="T4" fmla="*/ 0 w 576"/>
                  <a:gd name="T5" fmla="*/ 0 h 7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6" h="720">
                    <a:moveTo>
                      <a:pt x="288" y="720"/>
                    </a:moveTo>
                    <a:cubicBezTo>
                      <a:pt x="432" y="564"/>
                      <a:pt x="576" y="408"/>
                      <a:pt x="528" y="288"/>
                    </a:cubicBezTo>
                    <a:cubicBezTo>
                      <a:pt x="480" y="168"/>
                      <a:pt x="240" y="8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3847" name="Text Box 42">
                <a:extLst>
                  <a:ext uri="{FF2B5EF4-FFF2-40B4-BE49-F238E27FC236}">
                    <a16:creationId xmlns:a16="http://schemas.microsoft.com/office/drawing/2014/main" id="{25776A23-C5C8-4309-549D-8FDF6DD0367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48" y="182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  <p:sp>
            <p:nvSpPr>
              <p:cNvPr id="333848" name="Text Box 43">
                <a:extLst>
                  <a:ext uri="{FF2B5EF4-FFF2-40B4-BE49-F238E27FC236}">
                    <a16:creationId xmlns:a16="http://schemas.microsoft.com/office/drawing/2014/main" id="{2D390362-6309-47D4-D647-488702173A8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2496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3849" name="Text Box 44">
                <a:extLst>
                  <a:ext uri="{FF2B5EF4-FFF2-40B4-BE49-F238E27FC236}">
                    <a16:creationId xmlns:a16="http://schemas.microsoft.com/office/drawing/2014/main" id="{631A8157-2DBB-2113-6F0E-55158BC0C83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0" y="1968"/>
                <a:ext cx="384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1/2</a:t>
                </a:r>
              </a:p>
            </p:txBody>
          </p:sp>
          <p:sp>
            <p:nvSpPr>
              <p:cNvPr id="333850" name="Text Box 45">
                <a:extLst>
                  <a:ext uri="{FF2B5EF4-FFF2-40B4-BE49-F238E27FC236}">
                    <a16:creationId xmlns:a16="http://schemas.microsoft.com/office/drawing/2014/main" id="{17621402-282D-EAA8-A6D4-CC5F09FEADC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76" y="2064"/>
                <a:ext cx="240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altLang="en-US" sz="1400" b="1">
                    <a:latin typeface="Comic Sans MS" panose="030F0902030302020204" pitchFamily="66" charset="0"/>
                    <a:ea typeface="ＭＳ Ｐゴシック" panose="020B0600070205080204" pitchFamily="34" charset="-128"/>
                  </a:rPr>
                  <a:t>1</a:t>
                </a:r>
              </a:p>
            </p:txBody>
          </p:sp>
        </p:grpSp>
        <p:pic>
          <p:nvPicPr>
            <p:cNvPr id="333839" name="Picture 46" descr="man">
              <a:extLst>
                <a:ext uri="{FF2B5EF4-FFF2-40B4-BE49-F238E27FC236}">
                  <a16:creationId xmlns:a16="http://schemas.microsoft.com/office/drawing/2014/main" id="{D08183BE-F7F6-50BE-1D99-0C24E4EBAE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4" y="2352"/>
              <a:ext cx="489" cy="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" name="Text Box 47">
            <a:extLst>
              <a:ext uri="{FF2B5EF4-FFF2-40B4-BE49-F238E27FC236}">
                <a16:creationId xmlns:a16="http://schemas.microsoft.com/office/drawing/2014/main" id="{63C03528-BDAD-5A3C-F0B9-88CEEF182C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01013" y="3789363"/>
            <a:ext cx="685800" cy="40005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t=2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4ED1B26A-7D2D-B1D9-373E-3A4B7C3C8407}"/>
              </a:ext>
            </a:extLst>
          </p:cNvPr>
          <p:cNvGrpSpPr>
            <a:grpSpLocks/>
          </p:cNvGrpSpPr>
          <p:nvPr/>
        </p:nvGrpSpPr>
        <p:grpSpPr bwMode="auto">
          <a:xfrm>
            <a:off x="149225" y="4464050"/>
            <a:ext cx="1222375" cy="1263650"/>
            <a:chOff x="3686620" y="4562271"/>
            <a:chExt cx="1223068" cy="1264008"/>
          </a:xfrm>
        </p:grpSpPr>
        <p:sp>
          <p:nvSpPr>
            <p:cNvPr id="333836" name="Rettangolo 1">
              <a:extLst>
                <a:ext uri="{FF2B5EF4-FFF2-40B4-BE49-F238E27FC236}">
                  <a16:creationId xmlns:a16="http://schemas.microsoft.com/office/drawing/2014/main" id="{E5AD8220-C8CA-ADBF-E54D-DE894EED6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6620" y="4562271"/>
              <a:ext cx="1223068" cy="63206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en-US" sz="2800">
                  <a:ea typeface="ＭＳ Ｐゴシック" panose="020B0600070205080204" pitchFamily="34" charset="-128"/>
                </a:rPr>
                <a:t>0  0  1</a:t>
              </a:r>
            </a:p>
          </p:txBody>
        </p:sp>
        <p:sp>
          <p:nvSpPr>
            <p:cNvPr id="333837" name="Rettangolo 2">
              <a:extLst>
                <a:ext uri="{FF2B5EF4-FFF2-40B4-BE49-F238E27FC236}">
                  <a16:creationId xmlns:a16="http://schemas.microsoft.com/office/drawing/2014/main" id="{AD5864C6-91CC-B4B5-0241-9026F6E734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25192" y="5303059"/>
              <a:ext cx="49404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800">
                  <a:ea typeface="ＭＳ Ｐゴシック" panose="020B0600070205080204" pitchFamily="34" charset="-128"/>
                </a:rPr>
                <a:t>x</a:t>
              </a:r>
              <a:r>
                <a:rPr lang="en-US" altLang="en-US" sz="2800" baseline="-25000">
                  <a:ea typeface="ＭＳ Ｐゴシック" panose="020B0600070205080204" pitchFamily="34" charset="-128"/>
                </a:rPr>
                <a:t>t</a:t>
              </a:r>
              <a:endParaRPr lang="en-US" altLang="en-US" sz="2000"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31" name="Gruppo 30">
            <a:extLst>
              <a:ext uri="{FF2B5EF4-FFF2-40B4-BE49-F238E27FC236}">
                <a16:creationId xmlns:a16="http://schemas.microsoft.com/office/drawing/2014/main" id="{6F7EF742-8983-10E5-9480-33C4EAE33CD3}"/>
              </a:ext>
            </a:extLst>
          </p:cNvPr>
          <p:cNvGrpSpPr>
            <a:grpSpLocks/>
          </p:cNvGrpSpPr>
          <p:nvPr/>
        </p:nvGrpSpPr>
        <p:grpSpPr bwMode="auto">
          <a:xfrm>
            <a:off x="4572000" y="4652963"/>
            <a:ext cx="2287588" cy="1184275"/>
            <a:chOff x="4043107" y="4576578"/>
            <a:chExt cx="904174" cy="1184230"/>
          </a:xfrm>
        </p:grpSpPr>
        <p:sp>
          <p:nvSpPr>
            <p:cNvPr id="333834" name="Rettangolo 31">
              <a:extLst>
                <a:ext uri="{FF2B5EF4-FFF2-40B4-BE49-F238E27FC236}">
                  <a16:creationId xmlns:a16="http://schemas.microsoft.com/office/drawing/2014/main" id="{DFD88774-056C-C489-2A58-0C0437907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43107" y="4576578"/>
              <a:ext cx="484895" cy="72062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en-US" sz="2400">
                  <a:ea typeface="ＭＳ Ｐゴシック" panose="020B0600070205080204" pitchFamily="34" charset="-128"/>
                </a:rPr>
                <a:t>½ ½ 0</a:t>
              </a:r>
              <a:endParaRPr lang="en-US" altLang="en-US" sz="2400">
                <a:ea typeface="ＭＳ Ｐゴシック" panose="020B0600070205080204" pitchFamily="34" charset="-128"/>
              </a:endParaRPr>
            </a:p>
          </p:txBody>
        </p:sp>
        <p:sp>
          <p:nvSpPr>
            <p:cNvPr id="333835" name="Rettangolo 32">
              <a:extLst>
                <a:ext uri="{FF2B5EF4-FFF2-40B4-BE49-F238E27FC236}">
                  <a16:creationId xmlns:a16="http://schemas.microsoft.com/office/drawing/2014/main" id="{1EF76679-F44A-400B-0C71-072726F29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7062" y="5237588"/>
              <a:ext cx="80021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800">
                  <a:ea typeface="ＭＳ Ｐゴシック" panose="020B0600070205080204" pitchFamily="34" charset="-128"/>
                </a:rPr>
                <a:t>x</a:t>
              </a:r>
              <a:r>
                <a:rPr lang="en-US" altLang="en-US" sz="2800" baseline="-25000">
                  <a:ea typeface="ＭＳ Ｐゴシック" panose="020B0600070205080204" pitchFamily="34" charset="-128"/>
                </a:rPr>
                <a:t>t+1</a:t>
              </a:r>
              <a:endParaRPr lang="en-US" altLang="en-US" sz="2000">
                <a:ea typeface="ＭＳ Ｐゴシック" panose="020B0600070205080204" pitchFamily="34" charset="-128"/>
              </a:endParaRPr>
            </a:p>
          </p:txBody>
        </p:sp>
      </p:grp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075871CB-400C-DE99-5160-89FFC47AA8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5113" y="4719638"/>
            <a:ext cx="509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en-US" sz="4000">
                <a:ea typeface="ＭＳ Ｐゴシック" panose="020B0600070205080204" pitchFamily="34" charset="-128"/>
              </a:rPr>
              <a:t>=</a:t>
            </a:r>
            <a:endParaRPr lang="en-US" altLang="en-US" sz="200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306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73" name="Slide Number Placeholder 5">
            <a:extLst>
              <a:ext uri="{FF2B5EF4-FFF2-40B4-BE49-F238E27FC236}">
                <a16:creationId xmlns:a16="http://schemas.microsoft.com/office/drawing/2014/main" id="{1A435C8B-4B1A-6D38-3247-BF100F02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27788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6F55DF4-39C4-4C43-89BB-A9AFEABECE02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35874" name="Rectangle 2">
            <a:extLst>
              <a:ext uri="{FF2B5EF4-FFF2-40B4-BE49-F238E27FC236}">
                <a16:creationId xmlns:a16="http://schemas.microsoft.com/office/drawing/2014/main" id="{5C7D46F8-1403-59F5-812E-9CBE5EB3C4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/>
              <a:t>Probability Distributions</a:t>
            </a:r>
          </a:p>
        </p:txBody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7D385F26-179A-F42F-D1C4-BED885988A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398588"/>
            <a:ext cx="8367712" cy="49530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/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US" altLang="en-US" sz="2400"/>
              <a:t>Recall that: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x</a:t>
            </a:r>
            <a:r>
              <a:rPr lang="en-US" altLang="en-US" sz="2400" baseline="-25000"/>
              <a:t>t</a:t>
            </a:r>
            <a:r>
              <a:rPr lang="en-US" altLang="en-US" sz="2400"/>
              <a:t>(i) = probability that surfer is at node </a:t>
            </a:r>
            <a:r>
              <a:rPr lang="en-US" altLang="en-US" sz="2400" i="1"/>
              <a:t>i</a:t>
            </a:r>
            <a:r>
              <a:rPr lang="en-US" altLang="en-US" sz="2400"/>
              <a:t> at time </a:t>
            </a:r>
            <a:r>
              <a:rPr lang="en-US" altLang="en-US" sz="2400" i="1"/>
              <a:t>t</a:t>
            </a:r>
            <a:endParaRPr lang="en-US" altLang="en-US" sz="2400"/>
          </a:p>
          <a:p>
            <a:pPr>
              <a:lnSpc>
                <a:spcPct val="150000"/>
              </a:lnSpc>
            </a:pPr>
            <a:r>
              <a:rPr lang="en-US" altLang="en-US" sz="2400"/>
              <a:t>x</a:t>
            </a:r>
            <a:r>
              <a:rPr lang="en-US" altLang="en-US" sz="2400" baseline="-25000"/>
              <a:t>t+1</a:t>
            </a:r>
            <a:r>
              <a:rPr lang="en-US" altLang="en-US" sz="2400"/>
              <a:t>(i) = ∑</a:t>
            </a:r>
            <a:r>
              <a:rPr lang="en-US" altLang="en-US" sz="2400" baseline="-25000"/>
              <a:t>j</a:t>
            </a:r>
            <a:r>
              <a:rPr lang="en-US" altLang="en-US" sz="2400"/>
              <a:t>(Probability of being at node j)*Pr(j-&gt;i) 	    = ∑</a:t>
            </a:r>
            <a:r>
              <a:rPr lang="en-US" altLang="en-US" sz="2400" baseline="-25000"/>
              <a:t>j  </a:t>
            </a:r>
            <a:r>
              <a:rPr lang="en-US" altLang="en-US" sz="2400"/>
              <a:t>x</a:t>
            </a:r>
            <a:r>
              <a:rPr lang="en-US" altLang="en-US" sz="2400" baseline="-25000"/>
              <a:t>t</a:t>
            </a:r>
            <a:r>
              <a:rPr lang="en-US" altLang="en-US" sz="2400"/>
              <a:t>(j)*P(j,i) </a:t>
            </a:r>
            <a:r>
              <a:rPr lang="en-US" altLang="en-US" sz="2800"/>
              <a:t>= x</a:t>
            </a:r>
            <a:r>
              <a:rPr lang="en-US" altLang="en-US" sz="2800" baseline="-25000"/>
              <a:t>t </a:t>
            </a:r>
            <a:r>
              <a:rPr lang="en-US" altLang="en-US" sz="2800"/>
              <a:t>* P</a:t>
            </a:r>
            <a:r>
              <a:rPr lang="en-US" altLang="en-US" sz="2800" baseline="30000"/>
              <a:t> </a:t>
            </a:r>
            <a:endParaRPr lang="en-US" altLang="en-US" sz="2400"/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endParaRPr lang="en-US" altLang="en-US" sz="2400"/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US" altLang="en-US" sz="2400"/>
              <a:t>We can write: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x</a:t>
            </a:r>
            <a:r>
              <a:rPr lang="en-US" altLang="en-US" sz="2400" baseline="-25000"/>
              <a:t>t+1 </a:t>
            </a:r>
            <a:r>
              <a:rPr lang="en-US" altLang="en-US" sz="2400"/>
              <a:t>= x</a:t>
            </a:r>
            <a:r>
              <a:rPr lang="en-US" altLang="en-US" sz="2400" baseline="-25000"/>
              <a:t>t </a:t>
            </a:r>
            <a:r>
              <a:rPr lang="en-US" altLang="en-US" sz="2400"/>
              <a:t>* P</a:t>
            </a:r>
            <a:r>
              <a:rPr lang="en-US" altLang="en-US" sz="2400" baseline="30000"/>
              <a:t> </a:t>
            </a:r>
            <a:r>
              <a:rPr lang="en-US" altLang="en-US" sz="2400"/>
              <a:t>= (x</a:t>
            </a:r>
            <a:r>
              <a:rPr lang="en-US" altLang="en-US" sz="2400" baseline="-25000"/>
              <a:t>t-1</a:t>
            </a:r>
            <a:r>
              <a:rPr lang="en-US" altLang="en-US" sz="2400"/>
              <a:t>* P) * P = (x</a:t>
            </a:r>
            <a:r>
              <a:rPr lang="en-US" altLang="en-US" sz="2400" baseline="-25000"/>
              <a:t>t-2</a:t>
            </a:r>
            <a:r>
              <a:rPr lang="en-US" altLang="en-US" sz="2400"/>
              <a:t>* P) * P * P=…= x</a:t>
            </a:r>
            <a:r>
              <a:rPr lang="en-US" altLang="en-US" sz="2400" baseline="-25000"/>
              <a:t>0  </a:t>
            </a:r>
            <a:r>
              <a:rPr lang="en-US" altLang="en-US" sz="2400"/>
              <a:t>P</a:t>
            </a:r>
            <a:r>
              <a:rPr lang="en-US" altLang="en-US" sz="2400" baseline="30000"/>
              <a:t>t+1</a:t>
            </a:r>
          </a:p>
          <a:p>
            <a:pPr>
              <a:lnSpc>
                <a:spcPct val="90000"/>
              </a:lnSpc>
            </a:pPr>
            <a:endParaRPr lang="en-US" altLang="en-US" sz="2400" baseline="30000"/>
          </a:p>
          <a:p>
            <a:pPr>
              <a:lnSpc>
                <a:spcPct val="90000"/>
              </a:lnSpc>
            </a:pPr>
            <a:endParaRPr lang="en-US" altLang="en-US" sz="2400" baseline="30000"/>
          </a:p>
          <a:p>
            <a:pPr>
              <a:lnSpc>
                <a:spcPct val="90000"/>
              </a:lnSpc>
            </a:pPr>
            <a:r>
              <a:rPr lang="en-US" altLang="en-US" sz="2400"/>
              <a:t>What happens when the surfer keeps walking for a long time? </a:t>
            </a:r>
            <a:r>
              <a:rPr lang="en-US" altLang="en-US" sz="2400" b="1">
                <a:solidFill>
                  <a:srgbClr val="FF0000"/>
                </a:solidFill>
              </a:rPr>
              <a:t>Called Stationary distribution</a:t>
            </a:r>
          </a:p>
        </p:txBody>
      </p:sp>
    </p:spTree>
    <p:extLst>
      <p:ext uri="{BB962C8B-B14F-4D97-AF65-F5344CB8AC3E}">
        <p14:creationId xmlns:p14="http://schemas.microsoft.com/office/powerpoint/2010/main" val="3333329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4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1" name="Slide Number Placeholder 5">
            <a:extLst>
              <a:ext uri="{FF2B5EF4-FFF2-40B4-BE49-F238E27FC236}">
                <a16:creationId xmlns:a16="http://schemas.microsoft.com/office/drawing/2014/main" id="{882D6C29-3403-2FF6-6015-8F5CD1CAB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D5E67A6-93A3-D342-A164-4453F32EBA90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37922" name="Rectangle 2">
            <a:extLst>
              <a:ext uri="{FF2B5EF4-FFF2-40B4-BE49-F238E27FC236}">
                <a16:creationId xmlns:a16="http://schemas.microsoft.com/office/drawing/2014/main" id="{8CC70BA6-A5E2-A9DA-B42D-F4D2739A9F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/>
              <a:t>Stationary Distribution</a:t>
            </a:r>
          </a:p>
        </p:txBody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98B166E9-EFE7-CC64-5106-B451C162BE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752600"/>
            <a:ext cx="8207375" cy="4876800"/>
          </a:xfrm>
        </p:spPr>
        <p:txBody>
          <a:bodyPr/>
          <a:lstStyle/>
          <a:p>
            <a:pPr>
              <a:defRPr/>
            </a:pPr>
            <a:r>
              <a:rPr lang="en-US" altLang="en-US" sz="2400">
                <a:ea typeface="MS PGothic" pitchFamily="34" charset="-128"/>
                <a:cs typeface="ＭＳ Ｐゴシック" charset="0"/>
              </a:rPr>
              <a:t>The stationary distribution at a node is related to the </a:t>
            </a:r>
            <a:r>
              <a:rPr lang="en-US" altLang="en-US" sz="2400">
                <a:solidFill>
                  <a:srgbClr val="FF0000"/>
                </a:solidFill>
                <a:ea typeface="MS PGothic" pitchFamily="34" charset="-128"/>
                <a:cs typeface="ＭＳ Ｐゴシック" charset="0"/>
              </a:rPr>
              <a:t>amount of time a random walker spends</a:t>
            </a:r>
            <a:r>
              <a:rPr lang="en-US" altLang="en-US" sz="2400">
                <a:ea typeface="MS PGothic" pitchFamily="34" charset="-128"/>
                <a:cs typeface="ＭＳ Ｐゴシック" charset="0"/>
              </a:rPr>
              <a:t> visiting that node.</a:t>
            </a:r>
          </a:p>
          <a:p>
            <a:pPr marL="0" indent="0">
              <a:buFont typeface="Wingdings" pitchFamily="2" charset="2"/>
              <a:buNone/>
              <a:defRPr/>
            </a:pPr>
            <a:endParaRPr lang="en-US" altLang="en-US" sz="2400">
              <a:ea typeface="MS PGothic" pitchFamily="34" charset="-128"/>
              <a:cs typeface="ＭＳ Ｐゴシック" charset="0"/>
            </a:endParaRPr>
          </a:p>
          <a:p>
            <a:pPr>
              <a:defRPr/>
            </a:pPr>
            <a:r>
              <a:rPr lang="en-US" altLang="en-US" sz="2400">
                <a:ea typeface="MS PGothic" pitchFamily="34" charset="-128"/>
                <a:cs typeface="ＭＳ Ｐゴシック" charset="0"/>
              </a:rPr>
              <a:t>It is when the distribution does not change: </a:t>
            </a:r>
          </a:p>
          <a:p>
            <a:pPr marL="0" indent="0" algn="ctr">
              <a:buFont typeface="Wingdings" pitchFamily="2" charset="2"/>
              <a:buNone/>
              <a:defRPr/>
            </a:pPr>
            <a:r>
              <a:rPr lang="en-US" altLang="en-US" sz="2000">
                <a:ea typeface="MS PGothic" pitchFamily="34" charset="-128"/>
                <a:cs typeface="ＭＳ Ｐゴシック" charset="0"/>
              </a:rPr>
              <a:t>x</a:t>
            </a:r>
            <a:r>
              <a:rPr lang="en-US" altLang="en-US" sz="2000" baseline="-25000">
                <a:ea typeface="MS PGothic" pitchFamily="34" charset="-128"/>
                <a:cs typeface="ＭＳ Ｐゴシック" charset="0"/>
              </a:rPr>
              <a:t>T+1</a:t>
            </a:r>
            <a:r>
              <a:rPr lang="en-US" altLang="en-US" sz="2000">
                <a:ea typeface="MS PGothic" pitchFamily="34" charset="-128"/>
                <a:cs typeface="ＭＳ Ｐゴシック" charset="0"/>
              </a:rPr>
              <a:t> = </a:t>
            </a:r>
            <a:r>
              <a:rPr lang="en-US" altLang="en-US" sz="2000" err="1">
                <a:ea typeface="MS PGothic" pitchFamily="34" charset="-128"/>
                <a:cs typeface="ＭＳ Ｐゴシック" charset="0"/>
              </a:rPr>
              <a:t>x</a:t>
            </a:r>
            <a:r>
              <a:rPr lang="en-US" altLang="en-US" sz="2000" baseline="-25000" err="1">
                <a:ea typeface="MS PGothic" pitchFamily="34" charset="-128"/>
                <a:cs typeface="ＭＳ Ｐゴシック" charset="0"/>
              </a:rPr>
              <a:t>T</a:t>
            </a:r>
            <a:r>
              <a:rPr lang="en-US" altLang="en-US" sz="2000" baseline="-25000">
                <a:ea typeface="MS PGothic" pitchFamily="34" charset="-128"/>
                <a:cs typeface="ＭＳ Ｐゴシック" charset="0"/>
              </a:rPr>
              <a:t>   </a:t>
            </a:r>
            <a:r>
              <a:rPr lang="en-US" altLang="en-US" sz="2000">
                <a:ea typeface="MS PGothic" pitchFamily="34" charset="-128"/>
                <a:cs typeface="ＭＳ Ｐゴシック" charset="0"/>
                <a:sym typeface="Wingdings" panose="05000000000000000000" pitchFamily="2" charset="2"/>
              </a:rPr>
              <a:t>  </a:t>
            </a:r>
            <a:r>
              <a:rPr lang="en-US" altLang="en-US" sz="2000" err="1">
                <a:ea typeface="MS PGothic" pitchFamily="34" charset="-128"/>
                <a:cs typeface="ＭＳ Ｐゴシック" charset="0"/>
              </a:rPr>
              <a:t>x</a:t>
            </a:r>
            <a:r>
              <a:rPr lang="en-US" altLang="en-US" sz="2000" baseline="-25000" err="1">
                <a:ea typeface="MS PGothic" pitchFamily="34" charset="-128"/>
                <a:cs typeface="ＭＳ Ｐゴシック" charset="0"/>
              </a:rPr>
              <a:t>T</a:t>
            </a:r>
            <a:r>
              <a:rPr lang="en-US" altLang="en-US" sz="2000" baseline="-25000">
                <a:ea typeface="MS PGothic" pitchFamily="34" charset="-128"/>
                <a:cs typeface="ＭＳ Ｐゴシック" charset="0"/>
              </a:rPr>
              <a:t> </a:t>
            </a:r>
            <a:r>
              <a:rPr lang="en-US" altLang="en-US" sz="2000">
                <a:ea typeface="MS PGothic" pitchFamily="34" charset="-128"/>
                <a:cs typeface="ＭＳ Ｐゴシック" charset="0"/>
              </a:rPr>
              <a:t>P = 1 * </a:t>
            </a:r>
            <a:r>
              <a:rPr lang="en-US" altLang="en-US" sz="2000" err="1">
                <a:ea typeface="MS PGothic" pitchFamily="34" charset="-128"/>
                <a:cs typeface="ＭＳ Ｐゴシック" charset="0"/>
              </a:rPr>
              <a:t>x</a:t>
            </a:r>
            <a:r>
              <a:rPr lang="en-US" altLang="en-US" sz="2000" baseline="-25000" err="1">
                <a:ea typeface="MS PGothic" pitchFamily="34" charset="-128"/>
                <a:cs typeface="ＭＳ Ｐゴシック" charset="0"/>
              </a:rPr>
              <a:t>T</a:t>
            </a:r>
            <a:r>
              <a:rPr lang="en-US" altLang="en-US" sz="2000" baseline="-25000">
                <a:ea typeface="MS PGothic" pitchFamily="34" charset="-128"/>
                <a:cs typeface="ＭＳ Ｐゴシック" charset="0"/>
              </a:rPr>
              <a:t>  </a:t>
            </a:r>
            <a:r>
              <a:rPr lang="en-US" altLang="en-US" sz="2000" i="1">
                <a:solidFill>
                  <a:srgbClr val="FF0000"/>
                </a:solidFill>
                <a:ea typeface="MS PGothic" pitchFamily="34" charset="-128"/>
                <a:cs typeface="ＭＳ Ｐゴシック" charset="0"/>
              </a:rPr>
              <a:t>(left eigenvector, with eigenvalue 1)</a:t>
            </a:r>
            <a:r>
              <a:rPr lang="en-US" altLang="en-US" sz="2000">
                <a:ea typeface="MS PGothic" pitchFamily="34" charset="-128"/>
                <a:cs typeface="ＭＳ Ｐゴシック" charset="0"/>
              </a:rPr>
              <a:t> </a:t>
            </a:r>
          </a:p>
          <a:p>
            <a:pPr marL="0" indent="0">
              <a:buFont typeface="Wingdings" pitchFamily="2" charset="2"/>
              <a:buNone/>
              <a:defRPr/>
            </a:pPr>
            <a:endParaRPr lang="en-US" altLang="en-US" sz="2400">
              <a:ea typeface="MS PGothic" pitchFamily="34" charset="-128"/>
              <a:cs typeface="ＭＳ Ｐゴシック" charset="0"/>
            </a:endParaRPr>
          </a:p>
          <a:p>
            <a:pPr>
              <a:defRPr/>
            </a:pPr>
            <a:r>
              <a:rPr lang="en-US" altLang="en-US" sz="2400">
                <a:ea typeface="MS PGothic" pitchFamily="34" charset="-128"/>
                <a:cs typeface="ＭＳ Ｐゴシック" charset="0"/>
              </a:rPr>
              <a:t>For “well-behaved” graphs this does not depend on the start distribution x</a:t>
            </a:r>
            <a:r>
              <a:rPr lang="en-US" altLang="en-US" sz="2400" baseline="-25000">
                <a:ea typeface="MS PGothic" pitchFamily="34" charset="-128"/>
                <a:cs typeface="ＭＳ Ｐゴシック" charset="0"/>
              </a:rPr>
              <a:t>0</a:t>
            </a:r>
            <a:endParaRPr lang="en-US" altLang="en-US" sz="2400">
              <a:ea typeface="MS PGothic" pitchFamily="34" charset="-128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261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9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69" name="Slide Number Placeholder 5">
            <a:extLst>
              <a:ext uri="{FF2B5EF4-FFF2-40B4-BE49-F238E27FC236}">
                <a16:creationId xmlns:a16="http://schemas.microsoft.com/office/drawing/2014/main" id="{E0B2E9F2-954E-DFF2-6438-BF2287AEE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CB894EE-2046-B34C-A10D-37C05CF406F5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39970" name="Rectangle 2">
            <a:extLst>
              <a:ext uri="{FF2B5EF4-FFF2-40B4-BE49-F238E27FC236}">
                <a16:creationId xmlns:a16="http://schemas.microsoft.com/office/drawing/2014/main" id="{E3387312-4CBF-9270-9262-7678FECBC2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/>
              <a:t>Interesting questions</a:t>
            </a:r>
          </a:p>
        </p:txBody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BA3D4939-4CCE-0863-7DE9-A3084E070BE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2800"/>
              <a:t>Does a stationary distribution always exist? Is it unique?</a:t>
            </a:r>
          </a:p>
          <a:p>
            <a:pPr lvl="1"/>
            <a:r>
              <a:rPr lang="en-US" altLang="en-US"/>
              <a:t>Yes, if the graph is “well-behaved”, namely the markov chain is irreducible and aperiodic.</a:t>
            </a:r>
          </a:p>
          <a:p>
            <a:endParaRPr lang="en-US" altLang="en-US" sz="2400"/>
          </a:p>
          <a:p>
            <a:endParaRPr lang="en-US" altLang="en-US" sz="2400"/>
          </a:p>
          <a:p>
            <a:r>
              <a:rPr lang="en-US" altLang="en-US" sz="2800"/>
              <a:t>How fast will the random surfer approach this stationary distribution?</a:t>
            </a:r>
          </a:p>
          <a:p>
            <a:pPr lvl="1"/>
            <a:r>
              <a:rPr lang="en-US" altLang="en-US"/>
              <a:t>Mixing Time!</a:t>
            </a:r>
          </a:p>
        </p:txBody>
      </p:sp>
    </p:spTree>
    <p:extLst>
      <p:ext uri="{BB962C8B-B14F-4D97-AF65-F5344CB8AC3E}">
        <p14:creationId xmlns:p14="http://schemas.microsoft.com/office/powerpoint/2010/main" val="1768195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7" name="Slide Number Placeholder 5">
            <a:extLst>
              <a:ext uri="{FF2B5EF4-FFF2-40B4-BE49-F238E27FC236}">
                <a16:creationId xmlns:a16="http://schemas.microsoft.com/office/drawing/2014/main" id="{FE61C841-B913-57FA-B639-CE76A0575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FD985F9-D606-EB41-A975-CFCF4A39EF80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42018" name="Rectangle 2">
            <a:extLst>
              <a:ext uri="{FF2B5EF4-FFF2-40B4-BE49-F238E27FC236}">
                <a16:creationId xmlns:a16="http://schemas.microsoft.com/office/drawing/2014/main" id="{780259E2-DC9E-1B8A-3CC2-5D2846794C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Well behaved graphs</a:t>
            </a:r>
          </a:p>
        </p:txBody>
      </p:sp>
      <p:sp>
        <p:nvSpPr>
          <p:cNvPr id="342019" name="Rectangle 3">
            <a:extLst>
              <a:ext uri="{FF2B5EF4-FFF2-40B4-BE49-F238E27FC236}">
                <a16:creationId xmlns:a16="http://schemas.microsoft.com/office/drawing/2014/main" id="{A7F098A6-C60E-C572-CC3B-6F00FD03A6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2400">
                <a:solidFill>
                  <a:srgbClr val="FF0000"/>
                </a:solidFill>
              </a:rPr>
              <a:t>Irreducible</a:t>
            </a:r>
            <a:r>
              <a:rPr lang="en-US" altLang="en-US" sz="2400"/>
              <a:t>: There is a path from every node to every other node (</a:t>
            </a:r>
            <a:r>
              <a:rPr lang="en-US" altLang="en-US" sz="2400">
                <a:sym typeface="Wingdings" pitchFamily="2" charset="2"/>
              </a:rPr>
              <a:t> it is an SCC)</a:t>
            </a:r>
            <a:r>
              <a:rPr lang="en-US" altLang="en-US" sz="2400"/>
              <a:t>.</a:t>
            </a:r>
          </a:p>
          <a:p>
            <a:pPr>
              <a:buFont typeface="Wingdings" pitchFamily="2" charset="2"/>
              <a:buNone/>
            </a:pPr>
            <a:r>
              <a:rPr lang="en-US" altLang="en-US" sz="2400"/>
              <a:t> </a:t>
            </a:r>
          </a:p>
        </p:txBody>
      </p:sp>
      <p:sp>
        <p:nvSpPr>
          <p:cNvPr id="342020" name="Oval 6">
            <a:extLst>
              <a:ext uri="{FF2B5EF4-FFF2-40B4-BE49-F238E27FC236}">
                <a16:creationId xmlns:a16="http://schemas.microsoft.com/office/drawing/2014/main" id="{30F42390-437D-8032-C3D1-78EAE861CD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40386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2021" name="Oval 7">
            <a:extLst>
              <a:ext uri="{FF2B5EF4-FFF2-40B4-BE49-F238E27FC236}">
                <a16:creationId xmlns:a16="http://schemas.microsoft.com/office/drawing/2014/main" id="{F4BB2786-F9FA-DD7B-F3A4-1882547076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2766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2022" name="Oval 8">
            <a:extLst>
              <a:ext uri="{FF2B5EF4-FFF2-40B4-BE49-F238E27FC236}">
                <a16:creationId xmlns:a16="http://schemas.microsoft.com/office/drawing/2014/main" id="{48192405-8C8E-D643-A449-5AB8ED8E1A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46482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2023" name="Line 9">
            <a:extLst>
              <a:ext uri="{FF2B5EF4-FFF2-40B4-BE49-F238E27FC236}">
                <a16:creationId xmlns:a16="http://schemas.microsoft.com/office/drawing/2014/main" id="{E46A632E-0A31-70DE-541A-2871038B279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00200" y="3581400"/>
            <a:ext cx="533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2024" name="Line 10">
            <a:extLst>
              <a:ext uri="{FF2B5EF4-FFF2-40B4-BE49-F238E27FC236}">
                <a16:creationId xmlns:a16="http://schemas.microsoft.com/office/drawing/2014/main" id="{8C1E5D7C-6A13-CF1F-9337-DBDD0A671D4E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3657600"/>
            <a:ext cx="381000" cy="9906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2025" name="Line 11">
            <a:extLst>
              <a:ext uri="{FF2B5EF4-FFF2-40B4-BE49-F238E27FC236}">
                <a16:creationId xmlns:a16="http://schemas.microsoft.com/office/drawing/2014/main" id="{56A1B781-9E29-8211-41FA-0E1960228DD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600200" y="4343400"/>
            <a:ext cx="10668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2026" name="Freeform 12">
            <a:extLst>
              <a:ext uri="{FF2B5EF4-FFF2-40B4-BE49-F238E27FC236}">
                <a16:creationId xmlns:a16="http://schemas.microsoft.com/office/drawing/2014/main" id="{4714F180-88C7-8724-A16A-6DE485EF4C7A}"/>
              </a:ext>
            </a:extLst>
          </p:cNvPr>
          <p:cNvSpPr>
            <a:spLocks/>
          </p:cNvSpPr>
          <p:nvPr/>
        </p:nvSpPr>
        <p:spPr bwMode="auto">
          <a:xfrm>
            <a:off x="2514600" y="3505200"/>
            <a:ext cx="914400" cy="1143000"/>
          </a:xfrm>
          <a:custGeom>
            <a:avLst/>
            <a:gdLst>
              <a:gd name="T0" fmla="*/ 2147483646 w 576"/>
              <a:gd name="T1" fmla="*/ 2147483646 h 720"/>
              <a:gd name="T2" fmla="*/ 2147483646 w 576"/>
              <a:gd name="T3" fmla="*/ 2147483646 h 720"/>
              <a:gd name="T4" fmla="*/ 0 w 576"/>
              <a:gd name="T5" fmla="*/ 0 h 72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576" h="720">
                <a:moveTo>
                  <a:pt x="288" y="720"/>
                </a:moveTo>
                <a:cubicBezTo>
                  <a:pt x="432" y="564"/>
                  <a:pt x="576" y="408"/>
                  <a:pt x="528" y="288"/>
                </a:cubicBezTo>
                <a:cubicBezTo>
                  <a:pt x="480" y="168"/>
                  <a:pt x="240" y="84"/>
                  <a:pt x="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2027" name="Oval 20">
            <a:extLst>
              <a:ext uri="{FF2B5EF4-FFF2-40B4-BE49-F238E27FC236}">
                <a16:creationId xmlns:a16="http://schemas.microsoft.com/office/drawing/2014/main" id="{06415385-C6DD-CA90-4914-99AACE1878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39624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2028" name="Oval 21">
            <a:extLst>
              <a:ext uri="{FF2B5EF4-FFF2-40B4-BE49-F238E27FC236}">
                <a16:creationId xmlns:a16="http://schemas.microsoft.com/office/drawing/2014/main" id="{26B67D19-66BC-23C0-F22E-01B755515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32004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2029" name="Oval 22">
            <a:extLst>
              <a:ext uri="{FF2B5EF4-FFF2-40B4-BE49-F238E27FC236}">
                <a16:creationId xmlns:a16="http://schemas.microsoft.com/office/drawing/2014/main" id="{6053BB8E-5D34-01BB-4B37-8AF97366BA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45720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2030" name="Line 23">
            <a:extLst>
              <a:ext uri="{FF2B5EF4-FFF2-40B4-BE49-F238E27FC236}">
                <a16:creationId xmlns:a16="http://schemas.microsoft.com/office/drawing/2014/main" id="{F4627586-A65A-A508-CC9D-E5A4CADA58C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34000" y="3505200"/>
            <a:ext cx="533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2031" name="Line 24">
            <a:extLst>
              <a:ext uri="{FF2B5EF4-FFF2-40B4-BE49-F238E27FC236}">
                <a16:creationId xmlns:a16="http://schemas.microsoft.com/office/drawing/2014/main" id="{6C57C03A-B313-571D-BA68-5B5DD0B7134C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3581400"/>
            <a:ext cx="381000" cy="9906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 type="triangle" w="lg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2032" name="Line 25">
            <a:extLst>
              <a:ext uri="{FF2B5EF4-FFF2-40B4-BE49-F238E27FC236}">
                <a16:creationId xmlns:a16="http://schemas.microsoft.com/office/drawing/2014/main" id="{CD021FE3-4F24-1FDD-5FF4-9CA1E0CD0E4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334000" y="4267200"/>
            <a:ext cx="10668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2033" name="Freeform 26">
            <a:extLst>
              <a:ext uri="{FF2B5EF4-FFF2-40B4-BE49-F238E27FC236}">
                <a16:creationId xmlns:a16="http://schemas.microsoft.com/office/drawing/2014/main" id="{2CF00BE1-449C-7017-F854-4FF442247776}"/>
              </a:ext>
            </a:extLst>
          </p:cNvPr>
          <p:cNvSpPr>
            <a:spLocks/>
          </p:cNvSpPr>
          <p:nvPr/>
        </p:nvSpPr>
        <p:spPr bwMode="auto">
          <a:xfrm>
            <a:off x="6248400" y="3429000"/>
            <a:ext cx="914400" cy="1143000"/>
          </a:xfrm>
          <a:custGeom>
            <a:avLst/>
            <a:gdLst>
              <a:gd name="T0" fmla="*/ 2147483646 w 576"/>
              <a:gd name="T1" fmla="*/ 2147483646 h 720"/>
              <a:gd name="T2" fmla="*/ 2147483646 w 576"/>
              <a:gd name="T3" fmla="*/ 2147483646 h 720"/>
              <a:gd name="T4" fmla="*/ 0 w 576"/>
              <a:gd name="T5" fmla="*/ 0 h 72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576" h="720">
                <a:moveTo>
                  <a:pt x="288" y="720"/>
                </a:moveTo>
                <a:cubicBezTo>
                  <a:pt x="432" y="564"/>
                  <a:pt x="576" y="408"/>
                  <a:pt x="528" y="288"/>
                </a:cubicBezTo>
                <a:cubicBezTo>
                  <a:pt x="480" y="168"/>
                  <a:pt x="240" y="84"/>
                  <a:pt x="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2034" name="Text Box 27">
            <a:extLst>
              <a:ext uri="{FF2B5EF4-FFF2-40B4-BE49-F238E27FC236}">
                <a16:creationId xmlns:a16="http://schemas.microsoft.com/office/drawing/2014/main" id="{7501BA10-9639-3C7B-1731-88E5D8DF88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5334000"/>
            <a:ext cx="2209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Irreducible</a:t>
            </a:r>
          </a:p>
        </p:txBody>
      </p:sp>
      <p:sp>
        <p:nvSpPr>
          <p:cNvPr id="342035" name="Text Box 28">
            <a:extLst>
              <a:ext uri="{FF2B5EF4-FFF2-40B4-BE49-F238E27FC236}">
                <a16:creationId xmlns:a16="http://schemas.microsoft.com/office/drawing/2014/main" id="{B92DC25B-B7B1-E09A-2290-DB8E46E1F0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53340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Not irreducible</a:t>
            </a:r>
          </a:p>
        </p:txBody>
      </p:sp>
    </p:spTree>
    <p:extLst>
      <p:ext uri="{BB962C8B-B14F-4D97-AF65-F5344CB8AC3E}">
        <p14:creationId xmlns:p14="http://schemas.microsoft.com/office/powerpoint/2010/main" val="25942507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5" name="Slide Number Placeholder 5">
            <a:extLst>
              <a:ext uri="{FF2B5EF4-FFF2-40B4-BE49-F238E27FC236}">
                <a16:creationId xmlns:a16="http://schemas.microsoft.com/office/drawing/2014/main" id="{E18A2FFA-CC3A-A791-2DAF-1718F8476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428641F-B4F2-2343-826B-292EA0CD452C}" type="slidenum">
              <a:rPr lang="en-US" altLang="en-US" sz="1400" smtClean="0">
                <a:latin typeface="Times New Roman" panose="02020603050405020304" pitchFamily="18" charset="0"/>
                <a:ea typeface="ＭＳ Ｐゴシック" panose="020B0600070205080204" pitchFamily="34" charset="-128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4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344066" name="Rectangle 2">
            <a:extLst>
              <a:ext uri="{FF2B5EF4-FFF2-40B4-BE49-F238E27FC236}">
                <a16:creationId xmlns:a16="http://schemas.microsoft.com/office/drawing/2014/main" id="{D959A933-E4E8-F605-DE00-57D151B97F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Well behaved graphs</a:t>
            </a:r>
          </a:p>
        </p:txBody>
      </p:sp>
      <p:sp>
        <p:nvSpPr>
          <p:cNvPr id="344067" name="Rectangle 3">
            <a:extLst>
              <a:ext uri="{FF2B5EF4-FFF2-40B4-BE49-F238E27FC236}">
                <a16:creationId xmlns:a16="http://schemas.microsoft.com/office/drawing/2014/main" id="{9D4E97C8-DE9D-4D32-508F-68FAE2E2D8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2400">
                <a:solidFill>
                  <a:srgbClr val="FF0000"/>
                </a:solidFill>
              </a:rPr>
              <a:t>Aperiodic</a:t>
            </a:r>
            <a:r>
              <a:rPr lang="en-US" altLang="en-US" sz="2400"/>
              <a:t>: The GCD of all cycle lengths is </a:t>
            </a:r>
            <a:r>
              <a:rPr lang="en-US" altLang="en-US" sz="2400" i="1"/>
              <a:t>1. </a:t>
            </a:r>
            <a:r>
              <a:rPr lang="en-US" altLang="en-US" sz="2400"/>
              <a:t>The GCD is also called period.</a:t>
            </a:r>
            <a:endParaRPr lang="en-US" altLang="en-US" sz="2400" i="1"/>
          </a:p>
          <a:p>
            <a:pPr>
              <a:buFont typeface="Wingdings" pitchFamily="2" charset="2"/>
              <a:buNone/>
            </a:pPr>
            <a:r>
              <a:rPr lang="en-US" altLang="en-US" sz="2400"/>
              <a:t> </a:t>
            </a:r>
          </a:p>
        </p:txBody>
      </p:sp>
      <p:sp>
        <p:nvSpPr>
          <p:cNvPr id="344068" name="Text Box 18">
            <a:extLst>
              <a:ext uri="{FF2B5EF4-FFF2-40B4-BE49-F238E27FC236}">
                <a16:creationId xmlns:a16="http://schemas.microsoft.com/office/drawing/2014/main" id="{4B759063-BE59-0447-FE5F-7E63C73E43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3088" y="5127625"/>
            <a:ext cx="3429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	Aperiodic</a:t>
            </a:r>
          </a:p>
        </p:txBody>
      </p:sp>
      <p:sp>
        <p:nvSpPr>
          <p:cNvPr id="344069" name="Text Box 19">
            <a:extLst>
              <a:ext uri="{FF2B5EF4-FFF2-40B4-BE49-F238E27FC236}">
                <a16:creationId xmlns:a16="http://schemas.microsoft.com/office/drawing/2014/main" id="{08C2A3D2-2542-1C0C-75C6-0A3CAA45E9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4088" y="5203825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  <a:ea typeface="ＭＳ Ｐゴシック" panose="020B0600070205080204" pitchFamily="34" charset="-128"/>
              </a:rPr>
              <a:t>Periodicity is 3</a:t>
            </a:r>
          </a:p>
        </p:txBody>
      </p:sp>
      <p:sp>
        <p:nvSpPr>
          <p:cNvPr id="344070" name="Oval 20">
            <a:extLst>
              <a:ext uri="{FF2B5EF4-FFF2-40B4-BE49-F238E27FC236}">
                <a16:creationId xmlns:a16="http://schemas.microsoft.com/office/drawing/2014/main" id="{10E9AFE4-6C1F-7AF7-FD73-95DB04A79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8888" y="3832225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4071" name="Oval 21">
            <a:extLst>
              <a:ext uri="{FF2B5EF4-FFF2-40B4-BE49-F238E27FC236}">
                <a16:creationId xmlns:a16="http://schemas.microsoft.com/office/drawing/2014/main" id="{3F2D733A-6342-D269-6F61-C39BCD21A1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3288" y="3070225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4072" name="Oval 22">
            <a:extLst>
              <a:ext uri="{FF2B5EF4-FFF2-40B4-BE49-F238E27FC236}">
                <a16:creationId xmlns:a16="http://schemas.microsoft.com/office/drawing/2014/main" id="{5CCAB01B-A09D-820E-EB75-5305D82DB3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441825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4073" name="Line 23">
            <a:extLst>
              <a:ext uri="{FF2B5EF4-FFF2-40B4-BE49-F238E27FC236}">
                <a16:creationId xmlns:a16="http://schemas.microsoft.com/office/drawing/2014/main" id="{F6E26112-43BC-60B5-762E-58480FFAB88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39888" y="3375025"/>
            <a:ext cx="533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4074" name="Line 24">
            <a:extLst>
              <a:ext uri="{FF2B5EF4-FFF2-40B4-BE49-F238E27FC236}">
                <a16:creationId xmlns:a16="http://schemas.microsoft.com/office/drawing/2014/main" id="{6A3286C5-DFBA-671C-7513-C8F97F107F52}"/>
              </a:ext>
            </a:extLst>
          </p:cNvPr>
          <p:cNvSpPr>
            <a:spLocks noChangeShapeType="1"/>
          </p:cNvSpPr>
          <p:nvPr/>
        </p:nvSpPr>
        <p:spPr bwMode="auto">
          <a:xfrm>
            <a:off x="2478088" y="3451225"/>
            <a:ext cx="3810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4075" name="Line 25">
            <a:extLst>
              <a:ext uri="{FF2B5EF4-FFF2-40B4-BE49-F238E27FC236}">
                <a16:creationId xmlns:a16="http://schemas.microsoft.com/office/drawing/2014/main" id="{EB3B2D61-0D1C-DAF7-E9D4-971DECE2CF1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639888" y="4137025"/>
            <a:ext cx="10668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4076" name="Oval 28">
            <a:extLst>
              <a:ext uri="{FF2B5EF4-FFF2-40B4-BE49-F238E27FC236}">
                <a16:creationId xmlns:a16="http://schemas.microsoft.com/office/drawing/2014/main" id="{8525C4F8-FEF6-0CE9-EEFF-9015F1036A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1288" y="3679825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4077" name="Oval 29">
            <a:extLst>
              <a:ext uri="{FF2B5EF4-FFF2-40B4-BE49-F238E27FC236}">
                <a16:creationId xmlns:a16="http://schemas.microsoft.com/office/drawing/2014/main" id="{2E3A10D5-156C-3F65-9667-B77D774AE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5688" y="2917825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4078" name="Oval 30">
            <a:extLst>
              <a:ext uri="{FF2B5EF4-FFF2-40B4-BE49-F238E27FC236}">
                <a16:creationId xmlns:a16="http://schemas.microsoft.com/office/drawing/2014/main" id="{475B2886-0CC6-8843-9E4C-546BE201DB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9088" y="4289425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44079" name="Line 31">
            <a:extLst>
              <a:ext uri="{FF2B5EF4-FFF2-40B4-BE49-F238E27FC236}">
                <a16:creationId xmlns:a16="http://schemas.microsoft.com/office/drawing/2014/main" id="{612504CB-9E03-DDBA-5E72-F56602482D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02288" y="3222625"/>
            <a:ext cx="533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4080" name="Line 32">
            <a:extLst>
              <a:ext uri="{FF2B5EF4-FFF2-40B4-BE49-F238E27FC236}">
                <a16:creationId xmlns:a16="http://schemas.microsoft.com/office/drawing/2014/main" id="{AC7635BC-DD83-0C34-712C-EC1015BA1B9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40488" y="3298825"/>
            <a:ext cx="3810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4081" name="Line 33">
            <a:extLst>
              <a:ext uri="{FF2B5EF4-FFF2-40B4-BE49-F238E27FC236}">
                <a16:creationId xmlns:a16="http://schemas.microsoft.com/office/drawing/2014/main" id="{726C5E87-B714-C9C1-A69D-50014B00567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602288" y="3984625"/>
            <a:ext cx="10668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344082" name="Arc 34">
            <a:extLst>
              <a:ext uri="{FF2B5EF4-FFF2-40B4-BE49-F238E27FC236}">
                <a16:creationId xmlns:a16="http://schemas.microsoft.com/office/drawing/2014/main" id="{F01367EF-44AF-B458-AFF6-65AEFA62BCB1}"/>
              </a:ext>
            </a:extLst>
          </p:cNvPr>
          <p:cNvSpPr>
            <a:spLocks/>
          </p:cNvSpPr>
          <p:nvPr/>
        </p:nvSpPr>
        <p:spPr bwMode="auto">
          <a:xfrm>
            <a:off x="6943725" y="4365625"/>
            <a:ext cx="411163" cy="304800"/>
          </a:xfrm>
          <a:custGeom>
            <a:avLst/>
            <a:gdLst>
              <a:gd name="T0" fmla="*/ 2147483646 w 25420"/>
              <a:gd name="T1" fmla="*/ 0 h 43200"/>
              <a:gd name="T2" fmla="*/ 0 w 25420"/>
              <a:gd name="T3" fmla="*/ 2147483646 h 43200"/>
              <a:gd name="T4" fmla="*/ 2147483646 w 25420"/>
              <a:gd name="T5" fmla="*/ 2147483646 h 432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5420" h="43200" fill="none" extrusionOk="0">
                <a:moveTo>
                  <a:pt x="3819" y="0"/>
                </a:moveTo>
                <a:cubicBezTo>
                  <a:pt x="15749" y="0"/>
                  <a:pt x="25420" y="9670"/>
                  <a:pt x="25420" y="21600"/>
                </a:cubicBezTo>
                <a:cubicBezTo>
                  <a:pt x="25420" y="33529"/>
                  <a:pt x="15749" y="43200"/>
                  <a:pt x="3820" y="43200"/>
                </a:cubicBezTo>
                <a:cubicBezTo>
                  <a:pt x="2539" y="43200"/>
                  <a:pt x="1260" y="43086"/>
                  <a:pt x="-1" y="42859"/>
                </a:cubicBezTo>
              </a:path>
              <a:path w="25420" h="43200" stroke="0" extrusionOk="0">
                <a:moveTo>
                  <a:pt x="3819" y="0"/>
                </a:moveTo>
                <a:cubicBezTo>
                  <a:pt x="15749" y="0"/>
                  <a:pt x="25420" y="9670"/>
                  <a:pt x="25420" y="21600"/>
                </a:cubicBezTo>
                <a:cubicBezTo>
                  <a:pt x="25420" y="33529"/>
                  <a:pt x="15749" y="43200"/>
                  <a:pt x="3820" y="43200"/>
                </a:cubicBezTo>
                <a:cubicBezTo>
                  <a:pt x="2539" y="43200"/>
                  <a:pt x="1260" y="43086"/>
                  <a:pt x="-1" y="42859"/>
                </a:cubicBezTo>
                <a:lnTo>
                  <a:pt x="3820" y="21600"/>
                </a:lnTo>
                <a:lnTo>
                  <a:pt x="3819" y="0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round/>
            <a:headEnd type="arrow" w="lg" len="lg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19896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113" name="Rectangle 2">
            <a:extLst>
              <a:ext uri="{FF2B5EF4-FFF2-40B4-BE49-F238E27FC236}">
                <a16:creationId xmlns:a16="http://schemas.microsoft.com/office/drawing/2014/main" id="{EE5157AE-0DD7-DBCC-95AE-0FFD1F334D8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solidFill>
                  <a:srgbClr val="C00000"/>
                </a:solidFill>
              </a:rPr>
              <a:t>A centrality measure: PageRank and some of its variants</a:t>
            </a:r>
            <a:endParaRPr lang="en-US" altLang="en-US" sz="4400" dirty="0">
              <a:solidFill>
                <a:srgbClr val="C00000"/>
              </a:solidFill>
              <a:latin typeface="Comic Sans MS" panose="030F0902030302020204" pitchFamily="66" charset="0"/>
            </a:endParaRPr>
          </a:p>
        </p:txBody>
      </p:sp>
      <p:sp>
        <p:nvSpPr>
          <p:cNvPr id="2" name="Sottotitolo 1">
            <a:extLst>
              <a:ext uri="{FF2B5EF4-FFF2-40B4-BE49-F238E27FC236}">
                <a16:creationId xmlns:a16="http://schemas.microsoft.com/office/drawing/2014/main" id="{E6B49A56-85B8-D656-75F1-3980CCC704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Paolo Ferragina</a:t>
            </a:r>
          </a:p>
          <a:p>
            <a:r>
              <a:rPr lang="it-IT" dirty="0"/>
              <a:t>Scuola Superiore Sant’Anna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05726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09" name="Rectangle 2">
            <a:extLst>
              <a:ext uri="{FF2B5EF4-FFF2-40B4-BE49-F238E27FC236}">
                <a16:creationId xmlns:a16="http://schemas.microsoft.com/office/drawing/2014/main" id="{BEB9ACC9-AA8F-FC6C-2426-71958819B4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CC0000"/>
                </a:solidFill>
              </a:rPr>
              <a:t>PageRank</a:t>
            </a:r>
          </a:p>
        </p:txBody>
      </p:sp>
      <p:sp>
        <p:nvSpPr>
          <p:cNvPr id="350210" name="Rectangle 3">
            <a:extLst>
              <a:ext uri="{FF2B5EF4-FFF2-40B4-BE49-F238E27FC236}">
                <a16:creationId xmlns:a16="http://schemas.microsoft.com/office/drawing/2014/main" id="{D0965280-7D18-7875-7FFA-71A70DDE07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05000"/>
            <a:ext cx="7772400" cy="4724400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80000"/>
              </a:spcBef>
            </a:pPr>
            <a:r>
              <a:rPr lang="en-US" altLang="en-US" sz="2800" dirty="0">
                <a:solidFill>
                  <a:schemeClr val="hlink"/>
                </a:solidFill>
                <a:latin typeface="Comic Sans MS" panose="030F0902030302020204" pitchFamily="66" charset="0"/>
              </a:rPr>
              <a:t>PageRank</a:t>
            </a:r>
            <a:r>
              <a:rPr lang="en-US" altLang="en-US" sz="3000" dirty="0"/>
              <a:t> has </a:t>
            </a:r>
            <a:r>
              <a:rPr lang="en-US" altLang="en-US" sz="2800" dirty="0"/>
              <a:t>many interpretations…</a:t>
            </a:r>
          </a:p>
        </p:txBody>
      </p:sp>
    </p:spTree>
    <p:extLst>
      <p:ext uri="{BB962C8B-B14F-4D97-AF65-F5344CB8AC3E}">
        <p14:creationId xmlns:p14="http://schemas.microsoft.com/office/powerpoint/2010/main" val="21097848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05" name="Rectangle 2">
            <a:extLst>
              <a:ext uri="{FF2B5EF4-FFF2-40B4-BE49-F238E27FC236}">
                <a16:creationId xmlns:a16="http://schemas.microsoft.com/office/drawing/2014/main" id="{0A3570DA-F625-58D6-B390-4AEA44098F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750" y="260350"/>
            <a:ext cx="8181975" cy="990600"/>
          </a:xfrm>
        </p:spPr>
        <p:txBody>
          <a:bodyPr/>
          <a:lstStyle/>
          <a:p>
            <a:pPr eaLnBrk="1" hangingPunct="1"/>
            <a:r>
              <a:rPr lang="en-US" altLang="en-US" sz="3200" dirty="0">
                <a:solidFill>
                  <a:srgbClr val="C00000"/>
                </a:solidFill>
              </a:rPr>
              <a:t>PageRank</a:t>
            </a:r>
            <a:r>
              <a:rPr lang="en-US" altLang="en-US" sz="2400" dirty="0">
                <a:solidFill>
                  <a:srgbClr val="C00000"/>
                </a:solidFill>
              </a:rPr>
              <a:t>, as a Random Walk on the Web Graph</a:t>
            </a:r>
          </a:p>
        </p:txBody>
      </p:sp>
      <p:sp>
        <p:nvSpPr>
          <p:cNvPr id="354306" name="Oval 5">
            <a:extLst>
              <a:ext uri="{FF2B5EF4-FFF2-40B4-BE49-F238E27FC236}">
                <a16:creationId xmlns:a16="http://schemas.microsoft.com/office/drawing/2014/main" id="{7EF5FA4C-8505-8987-8B0F-6516FE9620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4475" y="3101975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it-IT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54307" name="Line 9">
            <a:extLst>
              <a:ext uri="{FF2B5EF4-FFF2-40B4-BE49-F238E27FC236}">
                <a16:creationId xmlns:a16="http://schemas.microsoft.com/office/drawing/2014/main" id="{53FFF539-4F8C-1229-A09A-F2F5CAA53022}"/>
              </a:ext>
            </a:extLst>
          </p:cNvPr>
          <p:cNvSpPr>
            <a:spLocks noChangeShapeType="1"/>
          </p:cNvSpPr>
          <p:nvPr/>
        </p:nvSpPr>
        <p:spPr bwMode="auto">
          <a:xfrm>
            <a:off x="2428875" y="3559175"/>
            <a:ext cx="990600" cy="0"/>
          </a:xfrm>
          <a:prstGeom prst="line">
            <a:avLst/>
          </a:prstGeom>
          <a:noFill/>
          <a:ln w="1206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11626" name="Text Box 10">
            <a:extLst>
              <a:ext uri="{FF2B5EF4-FFF2-40B4-BE49-F238E27FC236}">
                <a16:creationId xmlns:a16="http://schemas.microsoft.com/office/drawing/2014/main" id="{F1969E45-1FBE-AC77-F389-D00F5F7BBB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1738" y="1536700"/>
            <a:ext cx="79660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CC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Jump uniformly at random at any page (node) in the Web</a:t>
            </a:r>
          </a:p>
        </p:txBody>
      </p:sp>
      <p:sp>
        <p:nvSpPr>
          <p:cNvPr id="354309" name="Text Box 11">
            <a:extLst>
              <a:ext uri="{FF2B5EF4-FFF2-40B4-BE49-F238E27FC236}">
                <a16:creationId xmlns:a16="http://schemas.microsoft.com/office/drawing/2014/main" id="{04531BD0-C5AA-B0BD-C99F-34B4549412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9375" y="2949575"/>
            <a:ext cx="40798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>
                <a:latin typeface="Symbol" pitchFamily="2" charset="2"/>
                <a:ea typeface="ＭＳ Ｐゴシック" panose="020B0600070205080204" pitchFamily="34" charset="-128"/>
              </a:rPr>
              <a:t>a</a:t>
            </a:r>
          </a:p>
        </p:txBody>
      </p:sp>
      <p:sp>
        <p:nvSpPr>
          <p:cNvPr id="354310" name="Line 12">
            <a:extLst>
              <a:ext uri="{FF2B5EF4-FFF2-40B4-BE49-F238E27FC236}">
                <a16:creationId xmlns:a16="http://schemas.microsoft.com/office/drawing/2014/main" id="{A5EF2DB1-DBFC-AACE-D1AD-FBA486FEE09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11375" y="2247900"/>
            <a:ext cx="463550" cy="892175"/>
          </a:xfrm>
          <a:prstGeom prst="line">
            <a:avLst/>
          </a:prstGeom>
          <a:noFill/>
          <a:ln w="1016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11629" name="Text Box 13">
            <a:extLst>
              <a:ext uri="{FF2B5EF4-FFF2-40B4-BE49-F238E27FC236}">
                <a16:creationId xmlns:a16="http://schemas.microsoft.com/office/drawing/2014/main" id="{541C2BDD-0C67-EB13-56A5-C5DAEBA9F2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3113" y="2647950"/>
            <a:ext cx="2566987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CC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US" sz="2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Jump uniformly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at random on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one nighborhood</a:t>
            </a:r>
          </a:p>
        </p:txBody>
      </p:sp>
      <p:sp>
        <p:nvSpPr>
          <p:cNvPr id="354312" name="Text Box 14">
            <a:extLst>
              <a:ext uri="{FF2B5EF4-FFF2-40B4-BE49-F238E27FC236}">
                <a16:creationId xmlns:a16="http://schemas.microsoft.com/office/drawing/2014/main" id="{AA69171B-8DF6-E4C7-1F8D-D72A35BDEB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7813" y="2060575"/>
            <a:ext cx="7810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>
                <a:latin typeface="Symbol" pitchFamily="2" charset="2"/>
                <a:ea typeface="ＭＳ Ｐゴシック" panose="020B0600070205080204" pitchFamily="34" charset="-128"/>
              </a:rPr>
              <a:t>1-a</a:t>
            </a:r>
          </a:p>
        </p:txBody>
      </p:sp>
      <p:sp>
        <p:nvSpPr>
          <p:cNvPr id="111620" name="Rectangle 16">
            <a:extLst>
              <a:ext uri="{FF2B5EF4-FFF2-40B4-BE49-F238E27FC236}">
                <a16:creationId xmlns:a16="http://schemas.microsoft.com/office/drawing/2014/main" id="{B9885C51-2846-2A77-CC6F-F183C974E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81575"/>
            <a:ext cx="9144000" cy="95567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it-IT" altLang="ja-JP" sz="2800">
                <a:solidFill>
                  <a:schemeClr val="bg1"/>
                </a:solidFill>
                <a:ea typeface="ＭＳ Ｐゴシック" panose="020B0600070205080204" pitchFamily="34" charset="-128"/>
              </a:rPr>
              <a:t>PageRank of a node is the «frequency of visit» that node by assuming an infinite random walk</a:t>
            </a:r>
            <a:endParaRPr lang="it-IT" altLang="en-US" sz="2800">
              <a:solidFill>
                <a:schemeClr val="bg1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354314" name="Picture 46" descr="man">
            <a:extLst>
              <a:ext uri="{FF2B5EF4-FFF2-40B4-BE49-F238E27FC236}">
                <a16:creationId xmlns:a16="http://schemas.microsoft.com/office/drawing/2014/main" id="{A0E99A10-A90C-D91E-4A88-4F9D184E62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8" y="3022600"/>
            <a:ext cx="1039812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44E69670-D60A-105F-33D7-5F7584F0282A}"/>
              </a:ext>
            </a:extLst>
          </p:cNvPr>
          <p:cNvGrpSpPr>
            <a:grpSpLocks/>
          </p:cNvGrpSpPr>
          <p:nvPr/>
        </p:nvGrpSpPr>
        <p:grpSpPr bwMode="auto">
          <a:xfrm>
            <a:off x="5753100" y="2266950"/>
            <a:ext cx="2274888" cy="2530475"/>
            <a:chOff x="5162120" y="3491055"/>
            <a:chExt cx="2275134" cy="2530233"/>
          </a:xfrm>
        </p:grpSpPr>
        <p:sp>
          <p:nvSpPr>
            <p:cNvPr id="354317" name="Oval 5">
              <a:extLst>
                <a:ext uri="{FF2B5EF4-FFF2-40B4-BE49-F238E27FC236}">
                  <a16:creationId xmlns:a16="http://schemas.microsoft.com/office/drawing/2014/main" id="{C3B1D145-882C-1862-0499-A01F66010A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5950" y="3491055"/>
              <a:ext cx="463795" cy="4953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it-IT" altLang="en-US" sz="2000">
                <a:ea typeface="ＭＳ Ｐゴシック" panose="020B0600070205080204" pitchFamily="34" charset="-128"/>
              </a:endParaRPr>
            </a:p>
          </p:txBody>
        </p:sp>
        <p:sp>
          <p:nvSpPr>
            <p:cNvPr id="354318" name="Oval 5">
              <a:extLst>
                <a:ext uri="{FF2B5EF4-FFF2-40B4-BE49-F238E27FC236}">
                  <a16:creationId xmlns:a16="http://schemas.microsoft.com/office/drawing/2014/main" id="{191E573A-7157-637A-5051-AC616C9D0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3459" y="4137470"/>
              <a:ext cx="463795" cy="4953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it-IT" altLang="en-US" sz="2000">
                <a:ea typeface="ＭＳ Ｐゴシック" panose="020B0600070205080204" pitchFamily="34" charset="-128"/>
              </a:endParaRPr>
            </a:p>
          </p:txBody>
        </p:sp>
        <p:sp>
          <p:nvSpPr>
            <p:cNvPr id="354319" name="Oval 5">
              <a:extLst>
                <a:ext uri="{FF2B5EF4-FFF2-40B4-BE49-F238E27FC236}">
                  <a16:creationId xmlns:a16="http://schemas.microsoft.com/office/drawing/2014/main" id="{5F831433-AD4F-92EE-584F-A1E61848F7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5950" y="4817586"/>
              <a:ext cx="463795" cy="4953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it-IT" altLang="en-US" sz="2000">
                <a:ea typeface="ＭＳ Ｐゴシック" panose="020B0600070205080204" pitchFamily="34" charset="-128"/>
              </a:endParaRPr>
            </a:p>
          </p:txBody>
        </p:sp>
        <p:sp>
          <p:nvSpPr>
            <p:cNvPr id="354320" name="Line 9">
              <a:extLst>
                <a:ext uri="{FF2B5EF4-FFF2-40B4-BE49-F238E27FC236}">
                  <a16:creationId xmlns:a16="http://schemas.microsoft.com/office/drawing/2014/main" id="{748D87AA-CFAA-78B1-2CA9-56CD680349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72167" y="4424282"/>
              <a:ext cx="1756321" cy="9418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321" name="Line 9">
              <a:extLst>
                <a:ext uri="{FF2B5EF4-FFF2-40B4-BE49-F238E27FC236}">
                  <a16:creationId xmlns:a16="http://schemas.microsoft.com/office/drawing/2014/main" id="{523C6AEE-A669-7988-470C-0CC3C0E62C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62120" y="3808064"/>
              <a:ext cx="1783830" cy="710405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322" name="Line 9">
              <a:extLst>
                <a:ext uri="{FF2B5EF4-FFF2-40B4-BE49-F238E27FC236}">
                  <a16:creationId xmlns:a16="http://schemas.microsoft.com/office/drawing/2014/main" id="{90921068-F944-CFDE-77ED-EACD7CD4C61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62120" y="4552352"/>
              <a:ext cx="1766368" cy="574924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323" name="Text Box 11">
              <a:extLst>
                <a:ext uri="{FF2B5EF4-FFF2-40B4-BE49-F238E27FC236}">
                  <a16:creationId xmlns:a16="http://schemas.microsoft.com/office/drawing/2014/main" id="{DCA07255-F89E-4E35-A717-9195DD4644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3741" y="3605511"/>
              <a:ext cx="64312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800">
                  <a:latin typeface="Symbol" pitchFamily="2" charset="2"/>
                  <a:ea typeface="ＭＳ Ｐゴシック" panose="020B0600070205080204" pitchFamily="34" charset="-128"/>
                </a:rPr>
                <a:t>1/4</a:t>
              </a:r>
            </a:p>
          </p:txBody>
        </p:sp>
        <p:sp>
          <p:nvSpPr>
            <p:cNvPr id="354324" name="Text Box 11">
              <a:extLst>
                <a:ext uri="{FF2B5EF4-FFF2-40B4-BE49-F238E27FC236}">
                  <a16:creationId xmlns:a16="http://schemas.microsoft.com/office/drawing/2014/main" id="{1E008A7C-ED50-91F7-AA5B-4BE77BF822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20893" y="4437112"/>
              <a:ext cx="64312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800">
                  <a:latin typeface="Symbol" pitchFamily="2" charset="2"/>
                  <a:ea typeface="ＭＳ Ｐゴシック" panose="020B0600070205080204" pitchFamily="34" charset="-128"/>
                </a:rPr>
                <a:t>1/4</a:t>
              </a:r>
            </a:p>
          </p:txBody>
        </p:sp>
        <p:sp>
          <p:nvSpPr>
            <p:cNvPr id="354325" name="Text Box 11">
              <a:extLst>
                <a:ext uri="{FF2B5EF4-FFF2-40B4-BE49-F238E27FC236}">
                  <a16:creationId xmlns:a16="http://schemas.microsoft.com/office/drawing/2014/main" id="{AB984AEB-D281-1560-9331-BBD3DD8D29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53066" y="3977788"/>
              <a:ext cx="64312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800">
                  <a:latin typeface="Symbol" pitchFamily="2" charset="2"/>
                  <a:ea typeface="ＭＳ Ｐゴシック" panose="020B0600070205080204" pitchFamily="34" charset="-128"/>
                </a:rPr>
                <a:t>1/4</a:t>
              </a:r>
            </a:p>
          </p:txBody>
        </p:sp>
        <p:sp>
          <p:nvSpPr>
            <p:cNvPr id="354326" name="Oval 5">
              <a:extLst>
                <a:ext uri="{FF2B5EF4-FFF2-40B4-BE49-F238E27FC236}">
                  <a16:creationId xmlns:a16="http://schemas.microsoft.com/office/drawing/2014/main" id="{779D4F7D-37FF-6A1D-1A32-6FC9F0C0A8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3459" y="5525988"/>
              <a:ext cx="463795" cy="4953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it-IT" altLang="en-US" sz="2000">
                <a:ea typeface="ＭＳ Ｐゴシック" panose="020B0600070205080204" pitchFamily="34" charset="-128"/>
              </a:endParaRPr>
            </a:p>
          </p:txBody>
        </p:sp>
        <p:sp>
          <p:nvSpPr>
            <p:cNvPr id="354327" name="Line 9">
              <a:extLst>
                <a:ext uri="{FF2B5EF4-FFF2-40B4-BE49-F238E27FC236}">
                  <a16:creationId xmlns:a16="http://schemas.microsoft.com/office/drawing/2014/main" id="{B33ECD05-3341-373F-03AF-732D320D0D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72166" y="4552352"/>
              <a:ext cx="1738859" cy="1115084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328" name="Text Box 11">
              <a:extLst>
                <a:ext uri="{FF2B5EF4-FFF2-40B4-BE49-F238E27FC236}">
                  <a16:creationId xmlns:a16="http://schemas.microsoft.com/office/drawing/2014/main" id="{1373E1E9-72E6-C98B-A644-E4421E82E2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12964" y="5075569"/>
              <a:ext cx="64312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800">
                  <a:latin typeface="Symbol" pitchFamily="2" charset="2"/>
                  <a:ea typeface="ＭＳ Ｐゴシック" panose="020B0600070205080204" pitchFamily="34" charset="-128"/>
                </a:rPr>
                <a:t>1/4</a:t>
              </a:r>
            </a:p>
          </p:txBody>
        </p:sp>
      </p:grpSp>
      <p:sp>
        <p:nvSpPr>
          <p:cNvPr id="26" name="Rectangle 16">
            <a:extLst>
              <a:ext uri="{FF2B5EF4-FFF2-40B4-BE49-F238E27FC236}">
                <a16:creationId xmlns:a16="http://schemas.microsoft.com/office/drawing/2014/main" id="{B508658E-5906-5D73-EA94-99EF1340FF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3" y="6105525"/>
            <a:ext cx="9144000" cy="46037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it-IT" altLang="ja-JP" sz="2400">
                <a:solidFill>
                  <a:schemeClr val="bg1"/>
                </a:solidFill>
                <a:ea typeface="ＭＳ Ｐゴシック" panose="020B0600070205080204" pitchFamily="34" charset="-128"/>
              </a:rPr>
              <a:t>A «measure of centrality» of a node in a (directed) graph</a:t>
            </a:r>
            <a:endParaRPr lang="it-IT" altLang="en-US" sz="2400">
              <a:solidFill>
                <a:schemeClr val="bg1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0175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1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1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1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26" grpId="0"/>
      <p:bldP spid="111629" grpId="0"/>
      <p:bldP spid="111620" grpId="0" animBg="1"/>
      <p:bldP spid="2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6353" name="Object 4">
            <a:extLst>
              <a:ext uri="{FF2B5EF4-FFF2-40B4-BE49-F238E27FC236}">
                <a16:creationId xmlns:a16="http://schemas.microsoft.com/office/drawing/2014/main" id="{AA815AB4-2236-6857-6572-28BFBBEAB8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89224" y="1536841"/>
          <a:ext cx="6896100" cy="1395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49149000" imgH="9944100" progId="Equation.3">
                  <p:embed/>
                </p:oleObj>
              </mc:Choice>
              <mc:Fallback>
                <p:oleObj name="Equation" r:id="rId2" imgW="49149000" imgH="9944100" progId="Equation.3">
                  <p:embed/>
                  <p:pic>
                    <p:nvPicPr>
                      <p:cNvPr id="356353" name="Object 4">
                        <a:extLst>
                          <a:ext uri="{FF2B5EF4-FFF2-40B4-BE49-F238E27FC236}">
                            <a16:creationId xmlns:a16="http://schemas.microsoft.com/office/drawing/2014/main" id="{AA815AB4-2236-6857-6572-28BFBBEAB8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lum contrast="24000"/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9224" y="1536841"/>
                        <a:ext cx="6896100" cy="1395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D2DBD113-1A50-9B80-91D4-593D59F06905}"/>
              </a:ext>
            </a:extLst>
          </p:cNvPr>
          <p:cNvSpPr txBox="1">
            <a:spLocks noChangeArrowheads="1"/>
          </p:cNvSpPr>
          <p:nvPr/>
        </p:nvSpPr>
        <p:spPr>
          <a:xfrm>
            <a:off x="455613" y="477838"/>
            <a:ext cx="8686800" cy="990600"/>
          </a:xfrm>
          <a:prstGeom prst="rect">
            <a:avLst/>
          </a:prstGeom>
        </p:spPr>
        <p:txBody>
          <a:bodyPr anchor="ctr">
            <a:normAutofit fontScale="975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 spc="-1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alibri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alibri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alibri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alibri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alibri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alibri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alibri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alibri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3200" dirty="0">
                <a:solidFill>
                  <a:srgbClr val="C00000"/>
                </a:solidFill>
                <a:ea typeface="+mj-ea"/>
                <a:cs typeface="+mj-cs"/>
              </a:rPr>
              <a:t>PageRank, as a Linear System of Equations</a:t>
            </a:r>
          </a:p>
        </p:txBody>
      </p:sp>
      <p:grpSp>
        <p:nvGrpSpPr>
          <p:cNvPr id="356355" name="Gruppo 1">
            <a:extLst>
              <a:ext uri="{FF2B5EF4-FFF2-40B4-BE49-F238E27FC236}">
                <a16:creationId xmlns:a16="http://schemas.microsoft.com/office/drawing/2014/main" id="{30DC864D-9A80-8137-A314-C4D8800B285B}"/>
              </a:ext>
            </a:extLst>
          </p:cNvPr>
          <p:cNvGrpSpPr>
            <a:grpSpLocks/>
          </p:cNvGrpSpPr>
          <p:nvPr/>
        </p:nvGrpSpPr>
        <p:grpSpPr bwMode="auto">
          <a:xfrm>
            <a:off x="1692275" y="3302000"/>
            <a:ext cx="2930525" cy="2819400"/>
            <a:chOff x="2411413" y="3922713"/>
            <a:chExt cx="2930525" cy="2819400"/>
          </a:xfrm>
        </p:grpSpPr>
        <p:sp>
          <p:nvSpPr>
            <p:cNvPr id="356359" name="Oval 5">
              <a:extLst>
                <a:ext uri="{FF2B5EF4-FFF2-40B4-BE49-F238E27FC236}">
                  <a16:creationId xmlns:a16="http://schemas.microsoft.com/office/drawing/2014/main" id="{A169B9F6-7FCC-D619-A509-D8C35A55E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7538" y="4837113"/>
              <a:ext cx="914400" cy="914400"/>
            </a:xfrm>
            <a:prstGeom prst="ellipse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A50021"/>
                </a:buClr>
                <a:buSzPct val="60000"/>
                <a:buFont typeface="Wingdings" pitchFamily="2" charset="2"/>
                <a:buChar char="n"/>
                <a:defRPr sz="2600">
                  <a:solidFill>
                    <a:schemeClr val="tx1"/>
                  </a:solidFill>
                  <a:latin typeface="Lucida Sans" panose="020B0602030504020204" pitchFamily="34" charset="77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Lucida Sans" panose="020B0602030504020204" pitchFamily="34" charset="77"/>
                </a:defRPr>
              </a:lvl2pPr>
              <a:lvl3pPr marL="11430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Lucida Sans" panose="020B0602030504020204" pitchFamily="34" charset="77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5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4pPr>
              <a:lvl5pPr marL="2057400" indent="-228600">
                <a:spcBef>
                  <a:spcPct val="20000"/>
                </a:spcBef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A50021"/>
                </a:buClr>
                <a:buSzPct val="50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Lucida Sans" panose="020B0602030504020204" pitchFamily="34" charset="7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en-US" sz="2800">
                  <a:ea typeface="ＭＳ Ｐゴシック" panose="020B0600070205080204" pitchFamily="34" charset="-128"/>
                </a:rPr>
                <a:t>i</a:t>
              </a:r>
              <a:endParaRPr lang="it-IT" altLang="en-US" sz="2000">
                <a:ea typeface="ＭＳ Ｐゴシック" panose="020B0600070205080204" pitchFamily="34" charset="-128"/>
              </a:endParaRPr>
            </a:p>
          </p:txBody>
        </p:sp>
        <p:sp>
          <p:nvSpPr>
            <p:cNvPr id="8" name="Oval 5">
              <a:extLst>
                <a:ext uri="{FF2B5EF4-FFF2-40B4-BE49-F238E27FC236}">
                  <a16:creationId xmlns:a16="http://schemas.microsoft.com/office/drawing/2014/main" id="{BC52ECE9-E43F-9385-C503-5B1BA23935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1413" y="4086226"/>
              <a:ext cx="463550" cy="4953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85000"/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85000"/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90000"/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it-IT" altLang="en-US" sz="2000">
                  <a:latin typeface="Lucida Sans" panose="020B0602030504020204" pitchFamily="34" charset="77"/>
                </a:rPr>
                <a:t>a</a:t>
              </a:r>
            </a:p>
          </p:txBody>
        </p:sp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C93C0468-AC27-F164-39C9-C8D4E747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9988" y="5122863"/>
              <a:ext cx="463550" cy="4953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85000"/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85000"/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90000"/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it-IT" altLang="en-US" sz="2000">
                  <a:latin typeface="Lucida Sans" panose="020B0602030504020204" pitchFamily="34" charset="77"/>
                </a:rPr>
                <a:t>b</a:t>
              </a:r>
            </a:p>
          </p:txBody>
        </p:sp>
        <p:sp>
          <p:nvSpPr>
            <p:cNvPr id="10" name="Oval 5">
              <a:extLst>
                <a:ext uri="{FF2B5EF4-FFF2-40B4-BE49-F238E27FC236}">
                  <a16:creationId xmlns:a16="http://schemas.microsoft.com/office/drawing/2014/main" id="{5D3BFBD4-8665-1F6B-1E0E-55C7D189EF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6976" y="6246813"/>
              <a:ext cx="463550" cy="4953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85000"/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85000"/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90000"/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it-IT" altLang="en-US" sz="2000">
                  <a:latin typeface="Lucida Sans" panose="020B0602030504020204" pitchFamily="34" charset="77"/>
                </a:rPr>
                <a:t>c</a:t>
              </a:r>
            </a:p>
          </p:txBody>
        </p:sp>
        <p:sp>
          <p:nvSpPr>
            <p:cNvPr id="356363" name="Line 9">
              <a:extLst>
                <a:ext uri="{FF2B5EF4-FFF2-40B4-BE49-F238E27FC236}">
                  <a16:creationId xmlns:a16="http://schemas.microsoft.com/office/drawing/2014/main" id="{07AE3A0B-0D9E-C53B-EBD3-ACDE1D62A8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3538" y="5389563"/>
              <a:ext cx="1524000" cy="42862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364" name="Line 9">
              <a:extLst>
                <a:ext uri="{FF2B5EF4-FFF2-40B4-BE49-F238E27FC236}">
                  <a16:creationId xmlns:a16="http://schemas.microsoft.com/office/drawing/2014/main" id="{59EC4F29-0927-B1C1-FFDB-430A7A48C9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3538" y="4310063"/>
              <a:ext cx="1524000" cy="81280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365" name="Line 9">
              <a:extLst>
                <a:ext uri="{FF2B5EF4-FFF2-40B4-BE49-F238E27FC236}">
                  <a16:creationId xmlns:a16="http://schemas.microsoft.com/office/drawing/2014/main" id="{E8D42C81-6502-B1DE-1EC6-5FA080DECE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3538" y="5629275"/>
              <a:ext cx="1668462" cy="71755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366" name="Line 9">
              <a:extLst>
                <a:ext uri="{FF2B5EF4-FFF2-40B4-BE49-F238E27FC236}">
                  <a16:creationId xmlns:a16="http://schemas.microsoft.com/office/drawing/2014/main" id="{1CD62088-FFBD-ABFA-8369-0D39F093FA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16238" y="4310063"/>
              <a:ext cx="1612900" cy="13970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367" name="Line 9">
              <a:extLst>
                <a:ext uri="{FF2B5EF4-FFF2-40B4-BE49-F238E27FC236}">
                  <a16:creationId xmlns:a16="http://schemas.microsoft.com/office/drawing/2014/main" id="{71C2DBDD-7B08-4680-9D90-41FF6EC77B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43225" y="3922713"/>
              <a:ext cx="1497013" cy="38735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368" name="Line 9">
              <a:extLst>
                <a:ext uri="{FF2B5EF4-FFF2-40B4-BE49-F238E27FC236}">
                  <a16:creationId xmlns:a16="http://schemas.microsoft.com/office/drawing/2014/main" id="{6363BFDF-621D-BD18-11EF-3D7BB13F98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16238" y="6308725"/>
              <a:ext cx="2092325" cy="250825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</p:grpSp>
      <p:sp>
        <p:nvSpPr>
          <p:cNvPr id="77837" name="CasellaDiTesto 24">
            <a:extLst>
              <a:ext uri="{FF2B5EF4-FFF2-40B4-BE49-F238E27FC236}">
                <a16:creationId xmlns:a16="http://schemas.microsoft.com/office/drawing/2014/main" id="{66626154-3D6A-FD93-3AD4-529B79F18C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2363" y="4249738"/>
            <a:ext cx="3692525" cy="249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3200" b="1">
                <a:solidFill>
                  <a:srgbClr val="FF0000"/>
                </a:solidFill>
                <a:ea typeface="ＭＳ Ｐゴシック" panose="020B0600070205080204" pitchFamily="34" charset="-128"/>
              </a:rPr>
              <a:t>r(i) = </a:t>
            </a:r>
            <a:r>
              <a:rPr lang="it-IT" altLang="it-IT" sz="3200">
                <a:latin typeface="Symbol" pitchFamily="2" charset="2"/>
                <a:ea typeface="ＭＳ Ｐゴシック" panose="020B0600070205080204" pitchFamily="34" charset="-128"/>
              </a:rPr>
              <a:t>a</a:t>
            </a:r>
            <a:r>
              <a:rPr lang="it-IT" altLang="it-IT" sz="3200">
                <a:ea typeface="ＭＳ Ｐゴシック" panose="020B0600070205080204" pitchFamily="34" charset="-128"/>
              </a:rPr>
              <a:t> (r(a) / 3 +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3200">
                <a:ea typeface="ＭＳ Ｐゴシック" panose="020B0600070205080204" pitchFamily="34" charset="-128"/>
              </a:rPr>
              <a:t>	      r(b) / 1 +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3200">
                <a:ea typeface="ＭＳ Ｐゴシック" panose="020B0600070205080204" pitchFamily="34" charset="-128"/>
              </a:rPr>
              <a:t>	      r(c) / 2 )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3200">
                <a:ea typeface="ＭＳ Ｐゴシック" panose="020B0600070205080204" pitchFamily="34" charset="-128"/>
              </a:rPr>
              <a:t>	   + (1- </a:t>
            </a:r>
            <a:r>
              <a:rPr lang="it-IT" altLang="it-IT" sz="3200">
                <a:latin typeface="Symbol" pitchFamily="2" charset="2"/>
                <a:ea typeface="ＭＳ Ｐゴシック" panose="020B0600070205080204" pitchFamily="34" charset="-128"/>
              </a:rPr>
              <a:t>a</a:t>
            </a:r>
            <a:r>
              <a:rPr lang="it-IT" altLang="it-IT" sz="3200">
                <a:ea typeface="ＭＳ Ｐゴシック" panose="020B0600070205080204" pitchFamily="34" charset="-128"/>
              </a:rPr>
              <a:t>) / 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it-IT" altLang="it-IT" sz="2800">
                <a:ea typeface="ＭＳ Ｐゴシック" panose="020B0600070205080204" pitchFamily="34" charset="-128"/>
              </a:rPr>
              <a:t>	 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E61EB336-E4D1-B5FF-B29A-2C897C2B1CF6}"/>
              </a:ext>
            </a:extLst>
          </p:cNvPr>
          <p:cNvSpPr/>
          <p:nvPr/>
        </p:nvSpPr>
        <p:spPr>
          <a:xfrm>
            <a:off x="5126038" y="2800350"/>
            <a:ext cx="4017962" cy="12001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Symbol" pitchFamily="2" charset="2"/>
              <a:buChar char="a"/>
              <a:defRPr/>
            </a:pPr>
            <a:r>
              <a:rPr lang="it-IT" sz="3600" b="1">
                <a:solidFill>
                  <a:srgbClr val="FF0000"/>
                </a:solidFill>
                <a:latin typeface="Symbol" pitchFamily="2" charset="2"/>
                <a:ea typeface="MS PGothic" panose="020B0600070205080204" pitchFamily="34" charset="-128"/>
              </a:rPr>
              <a:t>=</a:t>
            </a:r>
            <a:r>
              <a:rPr lang="it-IT" sz="3600">
                <a:latin typeface="Symbol" pitchFamily="2" charset="2"/>
                <a:ea typeface="MS PGothic" panose="020B0600070205080204" pitchFamily="34" charset="-128"/>
              </a:rPr>
              <a:t> 0.85</a:t>
            </a:r>
          </a:p>
          <a:p>
            <a:pPr>
              <a:defRPr/>
            </a:pPr>
            <a:r>
              <a:rPr lang="it-IT" sz="3600" b="1" err="1">
                <a:solidFill>
                  <a:srgbClr val="FF0000"/>
                </a:solidFill>
                <a:latin typeface="+mn-lt"/>
                <a:ea typeface="MS PGothic" panose="020B0600070205080204" pitchFamily="34" charset="-128"/>
              </a:rPr>
              <a:t>N</a:t>
            </a:r>
            <a:r>
              <a:rPr lang="it-IT" sz="3600" b="1">
                <a:solidFill>
                  <a:srgbClr val="FF0000"/>
                </a:solidFill>
                <a:latin typeface="+mn-lt"/>
                <a:ea typeface="MS PGothic" panose="020B0600070205080204" pitchFamily="34" charset="-128"/>
              </a:rPr>
              <a:t> =</a:t>
            </a:r>
            <a:r>
              <a:rPr lang="it-IT" sz="3600">
                <a:latin typeface="Symbol" pitchFamily="2" charset="2"/>
                <a:ea typeface="MS PGothic" panose="020B0600070205080204" pitchFamily="34" charset="-128"/>
              </a:rPr>
              <a:t> </a:t>
            </a:r>
            <a:r>
              <a:rPr lang="it-IT" sz="2800">
                <a:latin typeface="Symbol" pitchFamily="2" charset="2"/>
                <a:ea typeface="MS PGothic" panose="020B0600070205080204" pitchFamily="34" charset="-128"/>
              </a:rPr>
              <a:t>#</a:t>
            </a:r>
            <a:r>
              <a:rPr lang="it-IT" sz="2800">
                <a:latin typeface="+mn-lt"/>
                <a:ea typeface="MS PGothic" panose="020B0600070205080204" pitchFamily="34" charset="-128"/>
              </a:rPr>
              <a:t> </a:t>
            </a:r>
            <a:r>
              <a:rPr lang="it-IT" sz="2800" err="1">
                <a:latin typeface="+mn-lt"/>
                <a:ea typeface="MS PGothic" panose="020B0600070205080204" pitchFamily="34" charset="-128"/>
              </a:rPr>
              <a:t>nodes</a:t>
            </a:r>
            <a:r>
              <a:rPr lang="it-IT" sz="2800">
                <a:latin typeface="+mn-lt"/>
                <a:ea typeface="MS PGothic" panose="020B0600070205080204" pitchFamily="34" charset="-128"/>
              </a:rPr>
              <a:t> in </a:t>
            </a:r>
            <a:r>
              <a:rPr lang="it-IT" sz="2800" err="1">
                <a:latin typeface="+mn-lt"/>
                <a:ea typeface="MS PGothic" panose="020B0600070205080204" pitchFamily="34" charset="-128"/>
              </a:rPr>
              <a:t>graph</a:t>
            </a:r>
            <a:endParaRPr lang="it-IT" sz="2800"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BA4651-625A-1941-EC1A-975D3B7288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27763"/>
            <a:ext cx="9144000" cy="70802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it-IT" altLang="ja-JP" sz="2000">
                <a:solidFill>
                  <a:schemeClr val="bg1"/>
                </a:solidFill>
                <a:ea typeface="ＭＳ Ｐゴシック" panose="020B0600070205080204" pitchFamily="34" charset="-128"/>
              </a:rPr>
              <a:t>It is «related» to the eigenvalues of the matrix describing the linear system of equations</a:t>
            </a:r>
            <a:endParaRPr lang="it-IT" altLang="en-US" sz="2000">
              <a:solidFill>
                <a:schemeClr val="bg1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27295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7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37" grpId="0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F3839-CA14-555E-1D7F-F9A8D1FA0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09" name="Immagine 2" descr="Immagine che contiene testo, interni&#10;&#10;Descrizione generata automaticamente">
            <a:extLst>
              <a:ext uri="{FF2B5EF4-FFF2-40B4-BE49-F238E27FC236}">
                <a16:creationId xmlns:a16="http://schemas.microsoft.com/office/drawing/2014/main" id="{687679F3-F64E-9807-A0BA-16DC02080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493"/>
          <a:stretch>
            <a:fillRect/>
          </a:stretch>
        </p:blipFill>
        <p:spPr bwMode="auto">
          <a:xfrm>
            <a:off x="355600" y="4148857"/>
            <a:ext cx="8413750" cy="2376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610" name="Immagine 4">
            <a:extLst>
              <a:ext uri="{FF2B5EF4-FFF2-40B4-BE49-F238E27FC236}">
                <a16:creationId xmlns:a16="http://schemas.microsoft.com/office/drawing/2014/main" id="{E11BBFC6-8B85-EC34-227F-62B763ECE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1580158"/>
            <a:ext cx="8351838" cy="2065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olo 25">
            <a:extLst>
              <a:ext uri="{FF2B5EF4-FFF2-40B4-BE49-F238E27FC236}">
                <a16:creationId xmlns:a16="http://schemas.microsoft.com/office/drawing/2014/main" id="{BBDDEAD8-82F7-4691-CB09-E7316F037AFA}"/>
              </a:ext>
            </a:extLst>
          </p:cNvPr>
          <p:cNvSpPr txBox="1">
            <a:spLocks/>
          </p:cNvSpPr>
          <p:nvPr/>
        </p:nvSpPr>
        <p:spPr bwMode="auto">
          <a:xfrm>
            <a:off x="252413" y="247650"/>
            <a:ext cx="8496300" cy="949325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charset="2"/>
              <a:buChar char="n"/>
              <a:defRPr sz="2600">
                <a:solidFill>
                  <a:schemeClr val="tx1"/>
                </a:solidFill>
                <a:latin typeface="Lucida Sans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charset="2"/>
              <a:buChar char="n"/>
              <a:defRPr sz="2400">
                <a:solidFill>
                  <a:schemeClr val="tx1"/>
                </a:solidFill>
                <a:latin typeface="Lucida Sans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Lucida Sans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it-IT" altLang="x-none" sz="3600" spc="-100" dirty="0">
                <a:solidFill>
                  <a:srgbClr val="C00000"/>
                </a:solidFill>
                <a:latin typeface="+mj-lt"/>
                <a:ea typeface="MS PGothic" panose="020B0600070205080204" pitchFamily="34" charset="-128"/>
              </a:rPr>
              <a:t>Knowledge </a:t>
            </a:r>
            <a:r>
              <a:rPr lang="it-IT" altLang="x-none" sz="3600" spc="-100" dirty="0" err="1">
                <a:solidFill>
                  <a:srgbClr val="C00000"/>
                </a:solidFill>
                <a:latin typeface="+mj-lt"/>
                <a:ea typeface="MS PGothic" panose="020B0600070205080204" pitchFamily="34" charset="-128"/>
              </a:rPr>
              <a:t>graphs</a:t>
            </a:r>
            <a:r>
              <a:rPr lang="it-IT" altLang="x-none" sz="3600" spc="-100" dirty="0">
                <a:solidFill>
                  <a:srgbClr val="C00000"/>
                </a:solidFill>
                <a:latin typeface="+mj-lt"/>
                <a:ea typeface="MS PGothic" panose="020B0600070205080204" pitchFamily="34" charset="-128"/>
              </a:rPr>
              <a:t> are </a:t>
            </a:r>
            <a:r>
              <a:rPr lang="it-IT" altLang="x-none" sz="3600" spc="-100" dirty="0" err="1">
                <a:solidFill>
                  <a:srgbClr val="C00000"/>
                </a:solidFill>
                <a:latin typeface="+mj-lt"/>
                <a:ea typeface="MS PGothic" panose="020B0600070205080204" pitchFamily="34" charset="-128"/>
              </a:rPr>
              <a:t>everywhere</a:t>
            </a:r>
            <a:endParaRPr lang="it-IT" altLang="x-none" sz="3600" spc="-100" dirty="0">
              <a:solidFill>
                <a:srgbClr val="C00000"/>
              </a:solidFill>
              <a:latin typeface="+mj-lt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218057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39455622-9F47-0153-A380-BE28C16B32F7}"/>
              </a:ext>
            </a:extLst>
          </p:cNvPr>
          <p:cNvSpPr txBox="1"/>
          <p:nvPr/>
        </p:nvSpPr>
        <p:spPr>
          <a:xfrm>
            <a:off x="563525" y="2952498"/>
            <a:ext cx="76554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600" dirty="0">
                <a:hlinkClick r:id="rId2"/>
              </a:rPr>
              <a:t>https://graui.de/pageRank.htm</a:t>
            </a:r>
            <a:r>
              <a:rPr lang="it-IT" sz="3600" dirty="0"/>
              <a:t>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34D39E9-9E08-5515-5AF5-D5E00ACF624C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699977"/>
            <a:ext cx="8077200" cy="9906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itchFamily="34" charset="0"/>
              </a:defRPr>
            </a:lvl9pPr>
          </a:lstStyle>
          <a:p>
            <a:pPr eaLnBrk="1" hangingPunct="1"/>
            <a:r>
              <a:rPr lang="en-US" altLang="en-US" sz="3600" kern="0" dirty="0">
                <a:solidFill>
                  <a:srgbClr val="C00000"/>
                </a:solidFill>
              </a:rPr>
              <a:t>A demo of </a:t>
            </a:r>
            <a:r>
              <a:rPr lang="en-US" altLang="en-US" sz="3600" kern="0" dirty="0" err="1">
                <a:solidFill>
                  <a:srgbClr val="C00000"/>
                </a:solidFill>
              </a:rPr>
              <a:t>Pagerank</a:t>
            </a:r>
            <a:endParaRPr lang="en-US" altLang="en-US" sz="3600" kern="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5558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425" name="Rectangle 2">
            <a:extLst>
              <a:ext uri="{FF2B5EF4-FFF2-40B4-BE49-F238E27FC236}">
                <a16:creationId xmlns:a16="http://schemas.microsoft.com/office/drawing/2014/main" id="{8F0FA638-0CB6-87A8-BCA3-BEA83AEC8D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dirty="0">
                <a:solidFill>
                  <a:srgbClr val="C00000"/>
                </a:solidFill>
              </a:rPr>
              <a:t>Personalized </a:t>
            </a:r>
            <a:r>
              <a:rPr lang="en-US" altLang="en-US" sz="3600" dirty="0" err="1">
                <a:solidFill>
                  <a:srgbClr val="C00000"/>
                </a:solidFill>
              </a:rPr>
              <a:t>Pagerank</a:t>
            </a:r>
            <a:endParaRPr lang="en-US" altLang="en-US" sz="3600" dirty="0">
              <a:solidFill>
                <a:srgbClr val="C00000"/>
              </a:solidFill>
            </a:endParaRPr>
          </a:p>
        </p:txBody>
      </p:sp>
      <p:sp>
        <p:nvSpPr>
          <p:cNvPr id="59394" name="Rectangle 3">
            <a:extLst>
              <a:ext uri="{FF2B5EF4-FFF2-40B4-BE49-F238E27FC236}">
                <a16:creationId xmlns:a16="http://schemas.microsoft.com/office/drawing/2014/main" id="{8DAE0B9A-F296-B5AC-330F-C362F858F9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1813" y="1714500"/>
            <a:ext cx="7920037" cy="2813050"/>
          </a:xfrm>
        </p:spPr>
        <p:txBody>
          <a:bodyPr/>
          <a:lstStyle/>
          <a:p>
            <a:pPr eaLnBrk="1" hangingPunct="1"/>
            <a:r>
              <a:rPr lang="en-US" altLang="en-US" sz="2000"/>
              <a:t>Bias the random jump substituting the </a:t>
            </a:r>
            <a:r>
              <a:rPr lang="en-US" altLang="en-US" sz="2000" b="1">
                <a:solidFill>
                  <a:srgbClr val="FF0000"/>
                </a:solidFill>
              </a:rPr>
              <a:t>uniform</a:t>
            </a:r>
            <a:r>
              <a:rPr lang="en-US" altLang="en-US" sz="2000"/>
              <a:t> jump to </a:t>
            </a:r>
            <a:r>
              <a:rPr lang="en-US" altLang="en-US" sz="2000" b="1">
                <a:solidFill>
                  <a:srgbClr val="FF0000"/>
                </a:solidFill>
              </a:rPr>
              <a:t>all</a:t>
            </a:r>
            <a:r>
              <a:rPr lang="en-US" altLang="en-US" sz="2000"/>
              <a:t> nodes with the jump to </a:t>
            </a:r>
            <a:r>
              <a:rPr lang="en-US" altLang="en-US" sz="2000" b="1">
                <a:solidFill>
                  <a:srgbClr val="FF0000"/>
                </a:solidFill>
              </a:rPr>
              <a:t>one</a:t>
            </a:r>
            <a:r>
              <a:rPr lang="en-US" altLang="en-US" sz="2000"/>
              <a:t> specific node </a:t>
            </a:r>
            <a:r>
              <a:rPr lang="en-US" altLang="en-US" sz="2000">
                <a:solidFill>
                  <a:srgbClr val="C00000"/>
                </a:solidFill>
              </a:rPr>
              <a:t>(second term is (1-</a:t>
            </a:r>
            <a:r>
              <a:rPr lang="en-US" altLang="en-US" sz="2000">
                <a:solidFill>
                  <a:srgbClr val="C00000"/>
                </a:solidFill>
                <a:latin typeface="Symbol" pitchFamily="2" charset="2"/>
              </a:rPr>
              <a:t>a</a:t>
            </a:r>
            <a:r>
              <a:rPr lang="en-US" altLang="en-US" sz="2000">
                <a:solidFill>
                  <a:srgbClr val="C00000"/>
                </a:solidFill>
              </a:rPr>
              <a:t>) only for that node, the others are 0)</a:t>
            </a:r>
            <a:endParaRPr lang="en-US" altLang="en-US" sz="2400"/>
          </a:p>
          <a:p>
            <a:pPr eaLnBrk="1" hangingPunct="1">
              <a:spcBef>
                <a:spcPts val="1825"/>
              </a:spcBef>
            </a:pPr>
            <a:r>
              <a:rPr lang="en-US" altLang="en-US" sz="2000"/>
              <a:t>… or uniform jump to </a:t>
            </a:r>
            <a:r>
              <a:rPr lang="en-US" altLang="en-US" sz="2000" b="1">
                <a:solidFill>
                  <a:srgbClr val="FF0000"/>
                </a:solidFill>
              </a:rPr>
              <a:t>some</a:t>
            </a:r>
            <a:r>
              <a:rPr lang="en-US" altLang="en-US" sz="2000"/>
              <a:t> set </a:t>
            </a:r>
            <a:r>
              <a:rPr lang="en-US" altLang="en-US" sz="2000" b="1">
                <a:solidFill>
                  <a:srgbClr val="FF0000"/>
                </a:solidFill>
              </a:rPr>
              <a:t>S</a:t>
            </a:r>
            <a:r>
              <a:rPr lang="en-US" altLang="en-US" sz="2000"/>
              <a:t> of preferred nodes </a:t>
            </a:r>
            <a:r>
              <a:rPr lang="en-US" altLang="en-US" sz="2000">
                <a:solidFill>
                  <a:srgbClr val="C00000"/>
                </a:solidFill>
              </a:rPr>
              <a:t>(second term is (1-</a:t>
            </a:r>
            <a:r>
              <a:rPr lang="en-US" altLang="en-US" sz="2000">
                <a:solidFill>
                  <a:srgbClr val="C00000"/>
                </a:solidFill>
                <a:latin typeface="Symbol" pitchFamily="2" charset="2"/>
              </a:rPr>
              <a:t>a</a:t>
            </a:r>
            <a:r>
              <a:rPr lang="en-US" altLang="en-US" sz="2000">
                <a:solidFill>
                  <a:srgbClr val="C00000"/>
                </a:solidFill>
              </a:rPr>
              <a:t>)/|S| only for that set of nodes, the others are 0)</a:t>
            </a:r>
            <a:endParaRPr lang="en-US" altLang="en-US" sz="2400"/>
          </a:p>
          <a:p>
            <a:pPr eaLnBrk="1" hangingPunct="1">
              <a:spcBef>
                <a:spcPts val="1825"/>
              </a:spcBef>
            </a:pPr>
            <a:r>
              <a:rPr lang="en-US" altLang="en-US" sz="2000"/>
              <a:t>Possibly not a uniform jump </a:t>
            </a:r>
            <a:r>
              <a:rPr lang="en-US" altLang="en-US" sz="2000">
                <a:solidFill>
                  <a:srgbClr val="C00000"/>
                </a:solidFill>
              </a:rPr>
              <a:t>(change 1/#out(j) with the proper weight of the edge (j,i))</a:t>
            </a:r>
            <a:endParaRPr lang="en-US" altLang="en-US" sz="2000"/>
          </a:p>
          <a:p>
            <a:pPr eaLnBrk="1" hangingPunct="1">
              <a:spcBef>
                <a:spcPts val="1825"/>
              </a:spcBef>
            </a:pPr>
            <a:endParaRPr lang="en-US" altLang="en-US"/>
          </a:p>
          <a:p>
            <a:pPr eaLnBrk="1" hangingPunct="1"/>
            <a:endParaRPr lang="it-IT" altLang="en-US"/>
          </a:p>
        </p:txBody>
      </p:sp>
      <p:graphicFrame>
        <p:nvGraphicFramePr>
          <p:cNvPr id="359427" name="Object 4">
            <a:extLst>
              <a:ext uri="{FF2B5EF4-FFF2-40B4-BE49-F238E27FC236}">
                <a16:creationId xmlns:a16="http://schemas.microsoft.com/office/drawing/2014/main" id="{9D73FBDF-8D24-8E4C-77E6-979452618F2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2988" y="4868863"/>
          <a:ext cx="6896100" cy="1395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49149000" imgH="9944100" progId="Equation.3">
                  <p:embed/>
                </p:oleObj>
              </mc:Choice>
              <mc:Fallback>
                <p:oleObj name="Equation" r:id="rId3" imgW="49149000" imgH="9944100" progId="Equation.3">
                  <p:embed/>
                  <p:pic>
                    <p:nvPicPr>
                      <p:cNvPr id="359427" name="Object 4">
                        <a:extLst>
                          <a:ext uri="{FF2B5EF4-FFF2-40B4-BE49-F238E27FC236}">
                            <a16:creationId xmlns:a16="http://schemas.microsoft.com/office/drawing/2014/main" id="{9D73FBDF-8D24-8E4C-77E6-979452618F2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lum contrast="24000"/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4868863"/>
                        <a:ext cx="6896100" cy="1395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48620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9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93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09" name="Immagine 1">
            <a:extLst>
              <a:ext uri="{FF2B5EF4-FFF2-40B4-BE49-F238E27FC236}">
                <a16:creationId xmlns:a16="http://schemas.microsoft.com/office/drawing/2014/main" id="{79620215-2E20-8B89-97DA-843F70848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602"/>
          <a:stretch>
            <a:fillRect/>
          </a:stretch>
        </p:blipFill>
        <p:spPr bwMode="auto">
          <a:xfrm>
            <a:off x="900113" y="1557338"/>
            <a:ext cx="7426325" cy="345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610" name="Immagine 3">
            <a:extLst>
              <a:ext uri="{FF2B5EF4-FFF2-40B4-BE49-F238E27FC236}">
                <a16:creationId xmlns:a16="http://schemas.microsoft.com/office/drawing/2014/main" id="{67F4EC8A-EFCB-17B0-6AC0-99A643B9C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49"/>
          <a:stretch>
            <a:fillRect/>
          </a:stretch>
        </p:blipFill>
        <p:spPr bwMode="auto">
          <a:xfrm>
            <a:off x="1116013" y="4941888"/>
            <a:ext cx="7426325" cy="188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611" name="Immagine 2">
            <a:extLst>
              <a:ext uri="{FF2B5EF4-FFF2-40B4-BE49-F238E27FC236}">
                <a16:creationId xmlns:a16="http://schemas.microsoft.com/office/drawing/2014/main" id="{96F2E781-03F4-C2FA-0026-2A9B065A7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41" b="4318"/>
          <a:stretch>
            <a:fillRect/>
          </a:stretch>
        </p:blipFill>
        <p:spPr bwMode="auto">
          <a:xfrm>
            <a:off x="31750" y="404813"/>
            <a:ext cx="905510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8696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1">
            <a:extLst>
              <a:ext uri="{FF2B5EF4-FFF2-40B4-BE49-F238E27FC236}">
                <a16:creationId xmlns:a16="http://schemas.microsoft.com/office/drawing/2014/main" id="{F5BBE00B-9692-5C86-20BA-A77FC502E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404813"/>
            <a:ext cx="9147175" cy="6465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0" name="Text Box 2">
            <a:extLst>
              <a:ext uri="{FF2B5EF4-FFF2-40B4-BE49-F238E27FC236}">
                <a16:creationId xmlns:a16="http://schemas.microsoft.com/office/drawing/2014/main" id="{23289563-BDED-61A0-8ED0-19A2355BF6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42325" y="6467475"/>
            <a:ext cx="244475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182563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730250" indent="-182563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004888" indent="-182563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1187450" indent="-136525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1644650" indent="-1365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101850" indent="-1365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2559050" indent="-1365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016250" indent="-1365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5C0C2BAB-6192-EA41-863D-929F5B9F844C}" type="slidenum">
              <a:rPr lang="en-US" altLang="en-US" sz="1200">
                <a:solidFill>
                  <a:srgbClr val="878787"/>
                </a:solidFill>
                <a:latin typeface="Calibri" panose="020F0502020204030204" pitchFamily="34" charset="0"/>
                <a:ea typeface="ＭＳ Ｐゴシック" panose="020B0600070205080204" pitchFamily="34" charset="-128"/>
                <a:sym typeface="Calibri" panose="020F0502020204030204" pitchFamily="34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200">
              <a:solidFill>
                <a:srgbClr val="878787"/>
              </a:solidFill>
              <a:latin typeface="Calibri" panose="020F0502020204030204" pitchFamily="34" charset="0"/>
              <a:ea typeface="ＭＳ Ｐゴシック" panose="020B0600070205080204" pitchFamily="34" charset="-128"/>
              <a:sym typeface="Calibri" panose="020F0502020204030204" pitchFamily="34" charset="0"/>
            </a:endParaRPr>
          </a:p>
        </p:txBody>
      </p:sp>
      <p:sp>
        <p:nvSpPr>
          <p:cNvPr id="58371" name="CasellaDiTesto 1">
            <a:extLst>
              <a:ext uri="{FF2B5EF4-FFF2-40B4-BE49-F238E27FC236}">
                <a16:creationId xmlns:a16="http://schemas.microsoft.com/office/drawing/2014/main" id="{906E7DAA-6687-B5FE-0ADE-F2B34798B1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9663" y="2565400"/>
            <a:ext cx="22367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it-IT" altLang="en-US" sz="3600" b="1">
                <a:solidFill>
                  <a:srgbClr val="FF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ヒラギノ角ゴ ProN W3" panose="020B0300000000000000" pitchFamily="34" charset="-128"/>
                <a:sym typeface="Gill Sans" panose="020B0502020104020203" pitchFamily="34" charset="-79"/>
              </a:rPr>
              <a:t>May 2012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Viso umano, Sito Web&#10;&#10;Descrizione generata automaticamente">
            <a:extLst>
              <a:ext uri="{FF2B5EF4-FFF2-40B4-BE49-F238E27FC236}">
                <a16:creationId xmlns:a16="http://schemas.microsoft.com/office/drawing/2014/main" id="{A3D9D771-30B6-AA9F-87AB-2FC6DB736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26" y="482406"/>
            <a:ext cx="8963025" cy="5893188"/>
          </a:xfrm>
          <a:prstGeom prst="rect">
            <a:avLst/>
          </a:prstGeom>
          <a:noFill/>
        </p:spPr>
      </p:pic>
      <p:pic>
        <p:nvPicPr>
          <p:cNvPr id="5" name="Immagine 4" descr="Immagine che contiene testo, Viso umano, schermata, uomo&#10;&#10;Descrizione generata automaticamente">
            <a:extLst>
              <a:ext uri="{FF2B5EF4-FFF2-40B4-BE49-F238E27FC236}">
                <a16:creationId xmlns:a16="http://schemas.microsoft.com/office/drawing/2014/main" id="{F12A5FAA-F222-ADAE-55A5-76656CC47D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3789040"/>
            <a:ext cx="3780780" cy="2345339"/>
          </a:xfrm>
          <a:prstGeom prst="rect">
            <a:avLst/>
          </a:prstGeom>
          <a:ln w="5715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890949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FF433E6D-17A7-1C9A-0B69-B926665E04A0}"/>
              </a:ext>
            </a:extLst>
          </p:cNvPr>
          <p:cNvCxnSpPr>
            <a:endCxn id="61443" idx="2"/>
          </p:cNvCxnSpPr>
          <p:nvPr/>
        </p:nvCxnSpPr>
        <p:spPr>
          <a:xfrm flipV="1">
            <a:off x="7526338" y="3451225"/>
            <a:ext cx="693737" cy="625475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42" name="Immagine 1">
            <a:extLst>
              <a:ext uri="{FF2B5EF4-FFF2-40B4-BE49-F238E27FC236}">
                <a16:creationId xmlns:a16="http://schemas.microsoft.com/office/drawing/2014/main" id="{B7D7EE23-7F62-E131-03D0-EB825325F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59" t="39246" r="1793" b="2586"/>
          <a:stretch>
            <a:fillRect/>
          </a:stretch>
        </p:blipFill>
        <p:spPr bwMode="auto">
          <a:xfrm>
            <a:off x="6429375" y="4076700"/>
            <a:ext cx="2035175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43" name="Immagine 4">
            <a:extLst>
              <a:ext uri="{FF2B5EF4-FFF2-40B4-BE49-F238E27FC236}">
                <a16:creationId xmlns:a16="http://schemas.microsoft.com/office/drawing/2014/main" id="{F290A9FD-1280-9DAC-5539-3F9A894478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83" t="26706" r="2109" b="3860"/>
          <a:stretch>
            <a:fillRect/>
          </a:stretch>
        </p:blipFill>
        <p:spPr bwMode="auto">
          <a:xfrm>
            <a:off x="7483475" y="1133475"/>
            <a:ext cx="1471613" cy="231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5C856DC4-73A8-BF03-7BE8-D81413DAE11D}"/>
              </a:ext>
            </a:extLst>
          </p:cNvPr>
          <p:cNvCxnSpPr>
            <a:stCxn id="61452" idx="2"/>
          </p:cNvCxnSpPr>
          <p:nvPr/>
        </p:nvCxnSpPr>
        <p:spPr>
          <a:xfrm>
            <a:off x="3475038" y="3030538"/>
            <a:ext cx="2954337" cy="1947862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DF8171D1-3D5F-F0AF-EF23-0343D45E2D8C}"/>
              </a:ext>
            </a:extLst>
          </p:cNvPr>
          <p:cNvCxnSpPr/>
          <p:nvPr/>
        </p:nvCxnSpPr>
        <p:spPr>
          <a:xfrm flipH="1" flipV="1">
            <a:off x="4400550" y="3138488"/>
            <a:ext cx="2071688" cy="1298575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0E1CEF24-A5AA-EF83-0F6B-8E7E72040CE4}"/>
              </a:ext>
            </a:extLst>
          </p:cNvPr>
          <p:cNvCxnSpPr>
            <a:endCxn id="61450" idx="0"/>
          </p:cNvCxnSpPr>
          <p:nvPr/>
        </p:nvCxnSpPr>
        <p:spPr>
          <a:xfrm flipH="1">
            <a:off x="1304925" y="2708275"/>
            <a:ext cx="1028700" cy="1208088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4D36AEC6-BF47-12F5-9BF1-F7F339ADDFEB}"/>
              </a:ext>
            </a:extLst>
          </p:cNvPr>
          <p:cNvCxnSpPr/>
          <p:nvPr/>
        </p:nvCxnSpPr>
        <p:spPr>
          <a:xfrm flipV="1">
            <a:off x="1884363" y="3019425"/>
            <a:ext cx="719137" cy="896938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48" name="Immagine 24">
            <a:extLst>
              <a:ext uri="{FF2B5EF4-FFF2-40B4-BE49-F238E27FC236}">
                <a16:creationId xmlns:a16="http://schemas.microsoft.com/office/drawing/2014/main" id="{D274275D-FD5A-68B1-B1CD-BAF457A8F0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64" t="20610" r="3072"/>
          <a:stretch>
            <a:fillRect/>
          </a:stretch>
        </p:blipFill>
        <p:spPr bwMode="auto">
          <a:xfrm>
            <a:off x="3030538" y="4076700"/>
            <a:ext cx="1798637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5FF9EB30-71BA-10E4-A6D5-4440132B9483}"/>
              </a:ext>
            </a:extLst>
          </p:cNvPr>
          <p:cNvCxnSpPr/>
          <p:nvPr/>
        </p:nvCxnSpPr>
        <p:spPr>
          <a:xfrm>
            <a:off x="1949450" y="5141913"/>
            <a:ext cx="1081088" cy="123825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50" name="Immagine 18">
            <a:extLst>
              <a:ext uri="{FF2B5EF4-FFF2-40B4-BE49-F238E27FC236}">
                <a16:creationId xmlns:a16="http://schemas.microsoft.com/office/drawing/2014/main" id="{9598E6D1-42D1-3F59-1B19-BAEBAAFFFF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83" t="21947" r="2361"/>
          <a:stretch>
            <a:fillRect/>
          </a:stretch>
        </p:blipFill>
        <p:spPr bwMode="auto">
          <a:xfrm>
            <a:off x="481013" y="3916363"/>
            <a:ext cx="1647825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5659" name="Titolo 25">
            <a:extLst>
              <a:ext uri="{FF2B5EF4-FFF2-40B4-BE49-F238E27FC236}">
                <a16:creationId xmlns:a16="http://schemas.microsoft.com/office/drawing/2014/main" id="{9F61BA9B-7A12-C157-F1DD-866EDB9DBC39}"/>
              </a:ext>
            </a:extLst>
          </p:cNvPr>
          <p:cNvSpPr txBox="1">
            <a:spLocks/>
          </p:cNvSpPr>
          <p:nvPr/>
        </p:nvSpPr>
        <p:spPr bwMode="auto">
          <a:xfrm>
            <a:off x="581025" y="174017"/>
            <a:ext cx="8496300" cy="949325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charset="2"/>
              <a:buChar char="n"/>
              <a:defRPr sz="2600">
                <a:solidFill>
                  <a:schemeClr val="tx1"/>
                </a:solidFill>
                <a:latin typeface="Lucida Sans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charset="2"/>
              <a:buChar char="n"/>
              <a:defRPr sz="2400">
                <a:solidFill>
                  <a:schemeClr val="tx1"/>
                </a:solidFill>
                <a:latin typeface="Lucida Sans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Lucida Sans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charset="2"/>
              <a:buChar char="n"/>
              <a:defRPr>
                <a:solidFill>
                  <a:schemeClr val="tx1"/>
                </a:solidFill>
                <a:latin typeface="Lucida Sans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it-IT" altLang="x-none" sz="3600" dirty="0">
                <a:solidFill>
                  <a:srgbClr val="C00000"/>
                </a:solidFill>
                <a:latin typeface="+mj-lt"/>
                <a:ea typeface="MS PGothic" charset="-128"/>
              </a:rPr>
              <a:t>The Wikipedia </a:t>
            </a:r>
            <a:r>
              <a:rPr lang="it-IT" altLang="x-none" sz="3600" dirty="0" err="1">
                <a:solidFill>
                  <a:srgbClr val="C00000"/>
                </a:solidFill>
                <a:latin typeface="+mj-lt"/>
                <a:ea typeface="MS PGothic" charset="-128"/>
              </a:rPr>
              <a:t>Graph</a:t>
            </a:r>
            <a:endParaRPr lang="it-IT" altLang="x-none" sz="3200" dirty="0">
              <a:solidFill>
                <a:srgbClr val="C00000"/>
              </a:solidFill>
              <a:latin typeface="+mj-lt"/>
              <a:ea typeface="MS PGothic" charset="-128"/>
            </a:endParaRPr>
          </a:p>
        </p:txBody>
      </p:sp>
      <p:pic>
        <p:nvPicPr>
          <p:cNvPr id="61452" name="Immagine 2">
            <a:extLst>
              <a:ext uri="{FF2B5EF4-FFF2-40B4-BE49-F238E27FC236}">
                <a16:creationId xmlns:a16="http://schemas.microsoft.com/office/drawing/2014/main" id="{8AC59AF1-EB94-AF8D-65F6-49732E642F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50" r="1324"/>
          <a:stretch>
            <a:fillRect/>
          </a:stretch>
        </p:blipFill>
        <p:spPr bwMode="auto">
          <a:xfrm>
            <a:off x="1760538" y="1154113"/>
            <a:ext cx="3430587" cy="187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29" name="Titolo 1">
            <a:extLst>
              <a:ext uri="{FF2B5EF4-FFF2-40B4-BE49-F238E27FC236}">
                <a16:creationId xmlns:a16="http://schemas.microsoft.com/office/drawing/2014/main" id="{1D9EADA8-F852-29A1-A7DF-E97788500B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52450" y="398463"/>
            <a:ext cx="8153400" cy="990600"/>
          </a:xfrm>
        </p:spPr>
        <p:txBody>
          <a:bodyPr/>
          <a:lstStyle/>
          <a:p>
            <a:r>
              <a:rPr lang="it-IT" altLang="it-IT" dirty="0">
                <a:solidFill>
                  <a:srgbClr val="C00000"/>
                </a:solidFill>
              </a:rPr>
              <a:t>A new text </a:t>
            </a:r>
            <a:r>
              <a:rPr lang="it-IT" altLang="it-IT" dirty="0" err="1">
                <a:solidFill>
                  <a:srgbClr val="C00000"/>
                </a:solidFill>
              </a:rPr>
              <a:t>representation</a:t>
            </a:r>
            <a:endParaRPr lang="it-IT" altLang="it-IT" dirty="0">
              <a:solidFill>
                <a:srgbClr val="C00000"/>
              </a:solidFill>
            </a:endParaRPr>
          </a:p>
        </p:txBody>
      </p:sp>
      <p:sp>
        <p:nvSpPr>
          <p:cNvPr id="406530" name="Rectangle 1">
            <a:extLst>
              <a:ext uri="{FF2B5EF4-FFF2-40B4-BE49-F238E27FC236}">
                <a16:creationId xmlns:a16="http://schemas.microsoft.com/office/drawing/2014/main" id="{7BBFCB33-0D8B-EABD-9AA4-12C11C04A277}"/>
              </a:ext>
            </a:extLst>
          </p:cNvPr>
          <p:cNvSpPr>
            <a:spLocks/>
          </p:cNvSpPr>
          <p:nvPr/>
        </p:nvSpPr>
        <p:spPr bwMode="auto">
          <a:xfrm>
            <a:off x="266700" y="1616075"/>
            <a:ext cx="872490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200">
                <a:latin typeface="Calibri" panose="020F0502020204030204" pitchFamily="34" charset="0"/>
                <a:ea typeface="ＭＳ Ｐゴシック" panose="020B0600070205080204" pitchFamily="34" charset="-128"/>
                <a:sym typeface="Calibri" panose="020F0502020204030204" pitchFamily="34" charset="0"/>
              </a:rPr>
              <a:t>“Trump asks Iran for RQ-170 sentinel drone back”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E65C6A8-B0CE-E232-3453-9310BE8ED8A0}"/>
              </a:ext>
            </a:extLst>
          </p:cNvPr>
          <p:cNvSpPr>
            <a:spLocks/>
          </p:cNvSpPr>
          <p:nvPr/>
        </p:nvSpPr>
        <p:spPr bwMode="auto">
          <a:xfrm>
            <a:off x="0" y="5883275"/>
            <a:ext cx="8394700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/>
          <a:lstStyle>
            <a:lvl1pPr>
              <a:spcBef>
                <a:spcPct val="20000"/>
              </a:spcBef>
              <a:buClr>
                <a:srgbClr val="A50021"/>
              </a:buClr>
              <a:buSzPct val="60000"/>
              <a:buFont typeface="Wingdings" pitchFamily="2" charset="2"/>
              <a:buChar char="n"/>
              <a:defRPr sz="2600">
                <a:solidFill>
                  <a:schemeClr val="tx1"/>
                </a:solidFill>
                <a:latin typeface="Lucida Sans" panose="020B0602030504020204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Lucida Sans" panose="020B0602030504020204" pitchFamily="34" charset="77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Lucida Sans" panose="020B0602030504020204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5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Lucida Sans" panose="020B0602030504020204" pitchFamily="34" charset="77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200">
                <a:solidFill>
                  <a:srgbClr val="00A740"/>
                </a:solidFill>
                <a:latin typeface="Helvetica" pitchFamily="2" charset="0"/>
                <a:ea typeface="ＭＳ Ｐゴシック" panose="020B0600070205080204" pitchFamily="34" charset="-128"/>
                <a:sym typeface="Helvetica" pitchFamily="2" charset="0"/>
              </a:rPr>
              <a:t>          USA president     Rouhani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9DEB36E-51B5-E716-B5FE-A9F796D8EC9C}"/>
              </a:ext>
            </a:extLst>
          </p:cNvPr>
          <p:cNvGrpSpPr>
            <a:grpSpLocks/>
          </p:cNvGrpSpPr>
          <p:nvPr/>
        </p:nvGrpSpPr>
        <p:grpSpPr bwMode="auto">
          <a:xfrm>
            <a:off x="0" y="2613025"/>
            <a:ext cx="9144000" cy="2989263"/>
            <a:chOff x="-142874" y="2613027"/>
            <a:chExt cx="9433794" cy="2988858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7F39003A-7FB8-D059-7EA0-3AC7677520DA}"/>
                </a:ext>
              </a:extLst>
            </p:cNvPr>
            <p:cNvSpPr/>
            <p:nvPr/>
          </p:nvSpPr>
          <p:spPr>
            <a:xfrm>
              <a:off x="-142874" y="2613027"/>
              <a:ext cx="9433794" cy="2988858"/>
            </a:xfrm>
            <a:prstGeom prst="rect">
              <a:avLst/>
            </a:prstGeom>
            <a:solidFill>
              <a:srgbClr val="9966FF">
                <a:alpha val="20000"/>
              </a:srgbClr>
            </a:solidFill>
            <a:ln w="762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it-IT"/>
            </a:p>
          </p:txBody>
        </p:sp>
        <p:pic>
          <p:nvPicPr>
            <p:cNvPr id="406566" name="Picture 8" descr="http://upload.wikimedia.org/wikipedia/commons/archive/6/63/20081217044913!Wikipedia-logo.png">
              <a:extLst>
                <a:ext uri="{FF2B5EF4-FFF2-40B4-BE49-F238E27FC236}">
                  <a16:creationId xmlns:a16="http://schemas.microsoft.com/office/drawing/2014/main" id="{78A9B9C4-A0DA-3B0D-F914-4CE7EDC206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46950" y="4319184"/>
              <a:ext cx="1282700" cy="1282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Freeform 1">
              <a:extLst>
                <a:ext uri="{FF2B5EF4-FFF2-40B4-BE49-F238E27FC236}">
                  <a16:creationId xmlns:a16="http://schemas.microsoft.com/office/drawing/2014/main" id="{FB1379E4-649F-782F-DA1B-3DF59EFE15F8}"/>
                </a:ext>
              </a:extLst>
            </p:cNvPr>
            <p:cNvSpPr/>
            <p:nvPr/>
          </p:nvSpPr>
          <p:spPr>
            <a:xfrm>
              <a:off x="1442527" y="3530478"/>
              <a:ext cx="186711" cy="842849"/>
            </a:xfrm>
            <a:custGeom>
              <a:avLst/>
              <a:gdLst>
                <a:gd name="connsiteX0" fmla="*/ 0 w 186550"/>
                <a:gd name="connsiteY0" fmla="*/ 0 h 842963"/>
                <a:gd name="connsiteX1" fmla="*/ 142875 w 186550"/>
                <a:gd name="connsiteY1" fmla="*/ 271463 h 842963"/>
                <a:gd name="connsiteX2" fmla="*/ 71437 w 186550"/>
                <a:gd name="connsiteY2" fmla="*/ 471488 h 842963"/>
                <a:gd name="connsiteX3" fmla="*/ 185737 w 186550"/>
                <a:gd name="connsiteY3" fmla="*/ 700088 h 842963"/>
                <a:gd name="connsiteX4" fmla="*/ 142875 w 186550"/>
                <a:gd name="connsiteY4" fmla="*/ 842963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550" h="842963">
                  <a:moveTo>
                    <a:pt x="0" y="0"/>
                  </a:moveTo>
                  <a:cubicBezTo>
                    <a:pt x="65484" y="96441"/>
                    <a:pt x="130969" y="192882"/>
                    <a:pt x="142875" y="271463"/>
                  </a:cubicBezTo>
                  <a:cubicBezTo>
                    <a:pt x="154781" y="350044"/>
                    <a:pt x="64293" y="400051"/>
                    <a:pt x="71437" y="471488"/>
                  </a:cubicBezTo>
                  <a:cubicBezTo>
                    <a:pt x="78581" y="542925"/>
                    <a:pt x="173831" y="638176"/>
                    <a:pt x="185737" y="700088"/>
                  </a:cubicBezTo>
                  <a:cubicBezTo>
                    <a:pt x="197643" y="762000"/>
                    <a:pt x="73819" y="819151"/>
                    <a:pt x="142875" y="842963"/>
                  </a:cubicBezTo>
                </a:path>
              </a:pathLst>
            </a:custGeom>
            <a:ln w="4762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GB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CC344FE1-35EE-C345-37E9-BC63E3BA2042}"/>
                </a:ext>
              </a:extLst>
            </p:cNvPr>
            <p:cNvSpPr/>
            <p:nvPr/>
          </p:nvSpPr>
          <p:spPr>
            <a:xfrm>
              <a:off x="4608418" y="3625715"/>
              <a:ext cx="186711" cy="741263"/>
            </a:xfrm>
            <a:custGeom>
              <a:avLst/>
              <a:gdLst>
                <a:gd name="connsiteX0" fmla="*/ 0 w 186550"/>
                <a:gd name="connsiteY0" fmla="*/ 0 h 842963"/>
                <a:gd name="connsiteX1" fmla="*/ 142875 w 186550"/>
                <a:gd name="connsiteY1" fmla="*/ 271463 h 842963"/>
                <a:gd name="connsiteX2" fmla="*/ 71437 w 186550"/>
                <a:gd name="connsiteY2" fmla="*/ 471488 h 842963"/>
                <a:gd name="connsiteX3" fmla="*/ 185737 w 186550"/>
                <a:gd name="connsiteY3" fmla="*/ 700088 h 842963"/>
                <a:gd name="connsiteX4" fmla="*/ 142875 w 186550"/>
                <a:gd name="connsiteY4" fmla="*/ 842963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550" h="842963">
                  <a:moveTo>
                    <a:pt x="0" y="0"/>
                  </a:moveTo>
                  <a:cubicBezTo>
                    <a:pt x="65484" y="96441"/>
                    <a:pt x="130969" y="192882"/>
                    <a:pt x="142875" y="271463"/>
                  </a:cubicBezTo>
                  <a:cubicBezTo>
                    <a:pt x="154781" y="350044"/>
                    <a:pt x="64293" y="400051"/>
                    <a:pt x="71437" y="471488"/>
                  </a:cubicBezTo>
                  <a:cubicBezTo>
                    <a:pt x="78581" y="542925"/>
                    <a:pt x="173831" y="638176"/>
                    <a:pt x="185737" y="700088"/>
                  </a:cubicBezTo>
                  <a:cubicBezTo>
                    <a:pt x="197643" y="762000"/>
                    <a:pt x="73819" y="819151"/>
                    <a:pt x="142875" y="842963"/>
                  </a:cubicBezTo>
                </a:path>
              </a:pathLst>
            </a:custGeom>
            <a:ln w="4762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GB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E945A71-091D-96A9-5356-5F7D90D0E574}"/>
              </a:ext>
            </a:extLst>
          </p:cNvPr>
          <p:cNvGrpSpPr>
            <a:grpSpLocks/>
          </p:cNvGrpSpPr>
          <p:nvPr/>
        </p:nvGrpSpPr>
        <p:grpSpPr bwMode="auto">
          <a:xfrm>
            <a:off x="230188" y="4424363"/>
            <a:ext cx="5699125" cy="1881187"/>
            <a:chOff x="230188" y="4424363"/>
            <a:chExt cx="5699264" cy="1881125"/>
          </a:xfrm>
        </p:grpSpPr>
        <p:grpSp>
          <p:nvGrpSpPr>
            <p:cNvPr id="406555" name="Group 26">
              <a:extLst>
                <a:ext uri="{FF2B5EF4-FFF2-40B4-BE49-F238E27FC236}">
                  <a16:creationId xmlns:a16="http://schemas.microsoft.com/office/drawing/2014/main" id="{E07B0CBE-FB4B-7EB5-3F65-14B1FECF09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0188" y="4449763"/>
              <a:ext cx="2776538" cy="965200"/>
              <a:chOff x="0" y="0"/>
              <a:chExt cx="1749" cy="608"/>
            </a:xfrm>
          </p:grpSpPr>
          <p:sp>
            <p:nvSpPr>
              <p:cNvPr id="406563" name="AutoShape 24">
                <a:extLst>
                  <a:ext uri="{FF2B5EF4-FFF2-40B4-BE49-F238E27FC236}">
                    <a16:creationId xmlns:a16="http://schemas.microsoft.com/office/drawing/2014/main" id="{1A73756F-9BE6-1BB6-E3BD-DAD85C02D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1686" cy="608"/>
              </a:xfrm>
              <a:custGeom>
                <a:avLst/>
                <a:gdLst>
                  <a:gd name="T0" fmla="*/ 0 w 21600"/>
                  <a:gd name="T1" fmla="*/ 0 h 19255"/>
                  <a:gd name="T2" fmla="*/ 0 w 21600"/>
                  <a:gd name="T3" fmla="*/ 0 h 19255"/>
                  <a:gd name="T4" fmla="*/ 0 w 21600"/>
                  <a:gd name="T5" fmla="*/ 0 h 19255"/>
                  <a:gd name="T6" fmla="*/ 0 w 21600"/>
                  <a:gd name="T7" fmla="*/ 0 h 19255"/>
                  <a:gd name="T8" fmla="*/ 0 w 21600"/>
                  <a:gd name="T9" fmla="*/ 0 h 19255"/>
                  <a:gd name="T10" fmla="*/ 0 w 21600"/>
                  <a:gd name="T11" fmla="*/ 0 h 1925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1600"/>
                  <a:gd name="T19" fmla="*/ 0 h 19255"/>
                  <a:gd name="T20" fmla="*/ 21600 w 21600"/>
                  <a:gd name="T21" fmla="*/ 19255 h 1925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1600" h="19255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15641"/>
                    </a:lnTo>
                    <a:cubicBezTo>
                      <a:pt x="10800" y="15641"/>
                      <a:pt x="10800" y="21600"/>
                      <a:pt x="0" y="18214"/>
                    </a:cubicBezTo>
                    <a:lnTo>
                      <a:pt x="0" y="0"/>
                    </a:ln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t-IT"/>
              </a:p>
            </p:txBody>
          </p:sp>
          <p:sp>
            <p:nvSpPr>
              <p:cNvPr id="406564" name="Rectangle 25">
                <a:extLst>
                  <a:ext uri="{FF2B5EF4-FFF2-40B4-BE49-F238E27FC236}">
                    <a16:creationId xmlns:a16="http://schemas.microsoft.com/office/drawing/2014/main" id="{95FD97E1-0A39-EB09-3E66-9C66C0393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" y="8"/>
                <a:ext cx="1664" cy="5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38100" tIns="38100" rIns="38100" bIns="38100" anchor="t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None/>
                </a:pPr>
                <a:r>
                  <a:rPr lang="en-US" altLang="en-US" sz="2400">
                    <a:latin typeface="Calibri Bold"/>
                    <a:ea typeface="ＭＳ Ｐゴシック"/>
                    <a:cs typeface="Arial"/>
                    <a:sym typeface="Calibri Bold"/>
                  </a:rPr>
                  <a:t>      President of the United States</a:t>
                </a:r>
              </a:p>
            </p:txBody>
          </p:sp>
        </p:grpSp>
        <p:grpSp>
          <p:nvGrpSpPr>
            <p:cNvPr id="406556" name="Group 29">
              <a:extLst>
                <a:ext uri="{FF2B5EF4-FFF2-40B4-BE49-F238E27FC236}">
                  <a16:creationId xmlns:a16="http://schemas.microsoft.com/office/drawing/2014/main" id="{5EC3C400-ACD3-6550-2EB3-998C469E5D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44875" y="4424363"/>
              <a:ext cx="2484577" cy="1881125"/>
              <a:chOff x="0" y="0"/>
              <a:chExt cx="1564" cy="1184"/>
            </a:xfrm>
          </p:grpSpPr>
          <p:sp>
            <p:nvSpPr>
              <p:cNvPr id="406561" name="AutoShape 27">
                <a:extLst>
                  <a:ext uri="{FF2B5EF4-FFF2-40B4-BE49-F238E27FC236}">
                    <a16:creationId xmlns:a16="http://schemas.microsoft.com/office/drawing/2014/main" id="{A3E68990-8162-6B58-239D-9C6DAAF0D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1296" cy="652"/>
              </a:xfrm>
              <a:custGeom>
                <a:avLst/>
                <a:gdLst>
                  <a:gd name="T0" fmla="*/ 0 w 21600"/>
                  <a:gd name="T1" fmla="*/ 0 h 19255"/>
                  <a:gd name="T2" fmla="*/ 0 w 21600"/>
                  <a:gd name="T3" fmla="*/ 0 h 19255"/>
                  <a:gd name="T4" fmla="*/ 0 w 21600"/>
                  <a:gd name="T5" fmla="*/ 0 h 19255"/>
                  <a:gd name="T6" fmla="*/ 0 w 21600"/>
                  <a:gd name="T7" fmla="*/ 0 h 19255"/>
                  <a:gd name="T8" fmla="*/ 0 w 21600"/>
                  <a:gd name="T9" fmla="*/ 0 h 19255"/>
                  <a:gd name="T10" fmla="*/ 0 w 21600"/>
                  <a:gd name="T11" fmla="*/ 0 h 1925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1600"/>
                  <a:gd name="T19" fmla="*/ 0 h 19255"/>
                  <a:gd name="T20" fmla="*/ 21600 w 21600"/>
                  <a:gd name="T21" fmla="*/ 19255 h 1925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1600" h="19255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15641"/>
                    </a:lnTo>
                    <a:cubicBezTo>
                      <a:pt x="10800" y="15641"/>
                      <a:pt x="10800" y="21600"/>
                      <a:pt x="0" y="18214"/>
                    </a:cubicBezTo>
                    <a:lnTo>
                      <a:pt x="0" y="0"/>
                    </a:ln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t-IT"/>
              </a:p>
            </p:txBody>
          </p:sp>
          <p:sp>
            <p:nvSpPr>
              <p:cNvPr id="406562" name="Rectangle 28">
                <a:extLst>
                  <a:ext uri="{FF2B5EF4-FFF2-40B4-BE49-F238E27FC236}">
                    <a16:creationId xmlns:a16="http://schemas.microsoft.com/office/drawing/2014/main" id="{DDAF2CB2-780A-7515-39A2-0FA5E8B3EE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" y="89"/>
                <a:ext cx="1176" cy="10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38100" tIns="38100" rIns="38100" bIns="38100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>
                  <a:lnSpc>
                    <a:spcPts val="2300"/>
                  </a:lnSpc>
                  <a:spcBef>
                    <a:spcPts val="100"/>
                  </a:spcBef>
                  <a:buClrTx/>
                  <a:buSzTx/>
                  <a:buFontTx/>
                  <a:buNone/>
                </a:pPr>
                <a:r>
                  <a:rPr lang="en-US" altLang="en-US" sz="2400">
                    <a:latin typeface="Calibri Bold"/>
                    <a:ea typeface="ＭＳ Ｐゴシック" panose="020B0600070205080204" pitchFamily="34" charset="-128"/>
                    <a:sym typeface="Calibri Bold"/>
                  </a:rPr>
                  <a:t>Hassan</a:t>
                </a:r>
                <a:br>
                  <a:rPr lang="en-US" altLang="en-US" sz="2400">
                    <a:latin typeface="Calibri Bold"/>
                    <a:ea typeface="ＭＳ Ｐゴシック" panose="020B0600070205080204" pitchFamily="34" charset="-128"/>
                    <a:sym typeface="Calibri Bold"/>
                  </a:rPr>
                </a:br>
                <a:r>
                  <a:rPr lang="en-US" altLang="en-US" sz="2400">
                    <a:latin typeface="Calibri Bold"/>
                    <a:ea typeface="ＭＳ Ｐゴシック" panose="020B0600070205080204" pitchFamily="34" charset="-128"/>
                    <a:sym typeface="Calibri Bold"/>
                  </a:rPr>
                  <a:t>Rouhani</a:t>
                </a:r>
              </a:p>
              <a:p>
                <a:pPr>
                  <a:lnSpc>
                    <a:spcPts val="2300"/>
                  </a:lnSpc>
                  <a:spcBef>
                    <a:spcPts val="10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Calibri" panose="020F0502020204030204" pitchFamily="34" charset="0"/>
                  <a:ea typeface="ＭＳ Ｐゴシック" panose="020B0600070205080204" pitchFamily="34" charset="-128"/>
                  <a:sym typeface="Calibri" panose="020F0502020204030204" pitchFamily="34" charset="0"/>
                </a:endParaRPr>
              </a:p>
            </p:txBody>
          </p:sp>
        </p:grpSp>
        <p:sp>
          <p:nvSpPr>
            <p:cNvPr id="406557" name="AutoShape 41">
              <a:extLst>
                <a:ext uri="{FF2B5EF4-FFF2-40B4-BE49-F238E27FC236}">
                  <a16:creationId xmlns:a16="http://schemas.microsoft.com/office/drawing/2014/main" id="{CB377C7A-AC4B-FFD6-CF13-8F3942E5C9C9}"/>
                </a:ext>
              </a:extLst>
            </p:cNvPr>
            <p:cNvSpPr>
              <a:spLocks/>
            </p:cNvSpPr>
            <p:nvPr/>
          </p:nvSpPr>
          <p:spPr bwMode="auto">
            <a:xfrm rot="16200000" flipV="1">
              <a:off x="2012873" y="5586319"/>
              <a:ext cx="558799" cy="47781"/>
            </a:xfrm>
            <a:custGeom>
              <a:avLst/>
              <a:gdLst>
                <a:gd name="T0" fmla="*/ 0 w 21142"/>
                <a:gd name="T1" fmla="*/ 47781 h 148500"/>
                <a:gd name="T2" fmla="*/ 558799 w 21142"/>
                <a:gd name="T3" fmla="*/ 0 h 14850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1142" h="148500">
                  <a:moveTo>
                    <a:pt x="0" y="148500"/>
                  </a:moveTo>
                  <a:lnTo>
                    <a:pt x="21142" y="0"/>
                  </a:lnTo>
                </a:path>
              </a:pathLst>
            </a:custGeom>
            <a:noFill/>
            <a:ln w="38100" cap="flat">
              <a:solidFill>
                <a:srgbClr val="00B050"/>
              </a:solidFill>
              <a:prstDash val="solid"/>
              <a:round/>
              <a:headEnd type="none" w="med" len="med"/>
              <a:tailEnd type="arrow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it-IT"/>
            </a:p>
          </p:txBody>
        </p:sp>
        <p:sp>
          <p:nvSpPr>
            <p:cNvPr id="406558" name="AutoShape 36">
              <a:extLst>
                <a:ext uri="{FF2B5EF4-FFF2-40B4-BE49-F238E27FC236}">
                  <a16:creationId xmlns:a16="http://schemas.microsoft.com/office/drawing/2014/main" id="{9E339D49-57D2-E89E-F991-B6201C212CC3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4310857" y="5593556"/>
              <a:ext cx="430212" cy="92075"/>
            </a:xfrm>
            <a:custGeom>
              <a:avLst/>
              <a:gdLst>
                <a:gd name="T0" fmla="*/ 0 w 21600"/>
                <a:gd name="T1" fmla="*/ 0 h 21600"/>
                <a:gd name="T2" fmla="*/ 430212 w 21600"/>
                <a:gd name="T3" fmla="*/ 92075 h 2160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38100" cap="flat">
              <a:solidFill>
                <a:srgbClr val="00B050"/>
              </a:solidFill>
              <a:prstDash val="solid"/>
              <a:round/>
              <a:headEnd type="none" w="med" len="med"/>
              <a:tailEnd type="arrow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it-IT"/>
            </a:p>
          </p:txBody>
        </p:sp>
        <p:pic>
          <p:nvPicPr>
            <p:cNvPr id="406559" name="Picture 46">
              <a:extLst>
                <a:ext uri="{FF2B5EF4-FFF2-40B4-BE49-F238E27FC236}">
                  <a16:creationId xmlns:a16="http://schemas.microsoft.com/office/drawing/2014/main" id="{C066E3F1-F86A-63EB-8856-B0EE1D2DE8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30302" y="4515123"/>
              <a:ext cx="445411" cy="4454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6560" name="Picture 47">
              <a:extLst>
                <a:ext uri="{FF2B5EF4-FFF2-40B4-BE49-F238E27FC236}">
                  <a16:creationId xmlns:a16="http://schemas.microsoft.com/office/drawing/2014/main" id="{EEE40B2E-A08D-3F50-8ADC-647D472EDA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816" y="4521336"/>
              <a:ext cx="445411" cy="4454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4F00DC3-3816-DFC9-222B-14AF1935315C}"/>
              </a:ext>
            </a:extLst>
          </p:cNvPr>
          <p:cNvGrpSpPr>
            <a:grpSpLocks/>
          </p:cNvGrpSpPr>
          <p:nvPr/>
        </p:nvGrpSpPr>
        <p:grpSpPr bwMode="auto">
          <a:xfrm>
            <a:off x="192088" y="2108200"/>
            <a:ext cx="8886825" cy="2457450"/>
            <a:chOff x="192088" y="2108200"/>
            <a:chExt cx="8886825" cy="2457464"/>
          </a:xfrm>
        </p:grpSpPr>
        <p:sp>
          <p:nvSpPr>
            <p:cNvPr id="406537" name="Line 3">
              <a:extLst>
                <a:ext uri="{FF2B5EF4-FFF2-40B4-BE49-F238E27FC236}">
                  <a16:creationId xmlns:a16="http://schemas.microsoft.com/office/drawing/2014/main" id="{644FA005-2F7B-D973-E851-090A66595E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138" y="2128838"/>
              <a:ext cx="1143000" cy="1587"/>
            </a:xfrm>
            <a:prstGeom prst="line">
              <a:avLst/>
            </a:prstGeom>
            <a:noFill/>
            <a:ln w="476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it-IT"/>
            </a:p>
          </p:txBody>
        </p:sp>
        <p:sp>
          <p:nvSpPr>
            <p:cNvPr id="406538" name="Line 4">
              <a:extLst>
                <a:ext uri="{FF2B5EF4-FFF2-40B4-BE49-F238E27FC236}">
                  <a16:creationId xmlns:a16="http://schemas.microsoft.com/office/drawing/2014/main" id="{623B91B0-7547-A681-FD08-05D6A1F4C4E9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2479675" y="2108200"/>
              <a:ext cx="596900" cy="12700"/>
            </a:xfrm>
            <a:prstGeom prst="line">
              <a:avLst/>
            </a:prstGeom>
            <a:noFill/>
            <a:ln w="476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it-IT"/>
            </a:p>
          </p:txBody>
        </p:sp>
        <p:sp>
          <p:nvSpPr>
            <p:cNvPr id="406539" name="Line 5">
              <a:extLst>
                <a:ext uri="{FF2B5EF4-FFF2-40B4-BE49-F238E27FC236}">
                  <a16:creationId xmlns:a16="http://schemas.microsoft.com/office/drawing/2014/main" id="{0962AEF4-3256-EA3A-455B-A276FEB97DAA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3784326" y="2133600"/>
              <a:ext cx="3683000" cy="20638"/>
            </a:xfrm>
            <a:prstGeom prst="line">
              <a:avLst/>
            </a:prstGeom>
            <a:noFill/>
            <a:ln w="476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it-IT"/>
            </a:p>
          </p:txBody>
        </p:sp>
        <p:grpSp>
          <p:nvGrpSpPr>
            <p:cNvPr id="406540" name="Group 10">
              <a:extLst>
                <a:ext uri="{FF2B5EF4-FFF2-40B4-BE49-F238E27FC236}">
                  <a16:creationId xmlns:a16="http://schemas.microsoft.com/office/drawing/2014/main" id="{7B05D0D4-39CF-816B-574A-71C046A352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2088" y="2771775"/>
              <a:ext cx="2501900" cy="776288"/>
              <a:chOff x="0" y="0"/>
              <a:chExt cx="1576" cy="488"/>
            </a:xfrm>
          </p:grpSpPr>
          <p:sp>
            <p:nvSpPr>
              <p:cNvPr id="406553" name="AutoShape 8">
                <a:extLst>
                  <a:ext uri="{FF2B5EF4-FFF2-40B4-BE49-F238E27FC236}">
                    <a16:creationId xmlns:a16="http://schemas.microsoft.com/office/drawing/2014/main" id="{6DB78344-8E6C-DB83-8CA6-60DA9476C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1575" cy="488"/>
              </a:xfrm>
              <a:custGeom>
                <a:avLst/>
                <a:gdLst>
                  <a:gd name="T0" fmla="*/ 0 w 21600"/>
                  <a:gd name="T1" fmla="*/ 0 h 19255"/>
                  <a:gd name="T2" fmla="*/ 0 w 21600"/>
                  <a:gd name="T3" fmla="*/ 0 h 19255"/>
                  <a:gd name="T4" fmla="*/ 0 w 21600"/>
                  <a:gd name="T5" fmla="*/ 0 h 19255"/>
                  <a:gd name="T6" fmla="*/ 0 w 21600"/>
                  <a:gd name="T7" fmla="*/ 0 h 19255"/>
                  <a:gd name="T8" fmla="*/ 0 w 21600"/>
                  <a:gd name="T9" fmla="*/ 0 h 19255"/>
                  <a:gd name="T10" fmla="*/ 0 w 21600"/>
                  <a:gd name="T11" fmla="*/ 0 h 1925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1600"/>
                  <a:gd name="T19" fmla="*/ 0 h 19255"/>
                  <a:gd name="T20" fmla="*/ 21600 w 21600"/>
                  <a:gd name="T21" fmla="*/ 19255 h 1925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1600" h="19255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15641"/>
                    </a:lnTo>
                    <a:cubicBezTo>
                      <a:pt x="10800" y="15641"/>
                      <a:pt x="10800" y="21600"/>
                      <a:pt x="0" y="18214"/>
                    </a:cubicBezTo>
                    <a:lnTo>
                      <a:pt x="0" y="0"/>
                    </a:ln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t-IT"/>
              </a:p>
            </p:txBody>
          </p:sp>
          <p:sp>
            <p:nvSpPr>
              <p:cNvPr id="406554" name="Rectangle 9">
                <a:extLst>
                  <a:ext uri="{FF2B5EF4-FFF2-40B4-BE49-F238E27FC236}">
                    <a16:creationId xmlns:a16="http://schemas.microsoft.com/office/drawing/2014/main" id="{8EDB66D0-14A6-54B4-1311-A668A0E337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1576" cy="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38100" tIns="38100" rIns="38100" bIns="38100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2400">
                    <a:latin typeface="Calibri Bold"/>
                    <a:ea typeface="ＭＳ Ｐゴシック" panose="020B0600070205080204" pitchFamily="34" charset="-128"/>
                    <a:sym typeface="Calibri Bold"/>
                  </a:rPr>
                  <a:t>       Donald Trump</a:t>
                </a:r>
              </a:p>
            </p:txBody>
          </p:sp>
        </p:grpSp>
        <p:grpSp>
          <p:nvGrpSpPr>
            <p:cNvPr id="406541" name="Group 14">
              <a:extLst>
                <a:ext uri="{FF2B5EF4-FFF2-40B4-BE49-F238E27FC236}">
                  <a16:creationId xmlns:a16="http://schemas.microsoft.com/office/drawing/2014/main" id="{E782BF38-F8ED-9652-A36E-470B493F72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06775" y="2784475"/>
              <a:ext cx="2071688" cy="927100"/>
              <a:chOff x="0" y="0"/>
              <a:chExt cx="1304" cy="584"/>
            </a:xfrm>
          </p:grpSpPr>
          <p:sp>
            <p:nvSpPr>
              <p:cNvPr id="406551" name="AutoShape 12">
                <a:extLst>
                  <a:ext uri="{FF2B5EF4-FFF2-40B4-BE49-F238E27FC236}">
                    <a16:creationId xmlns:a16="http://schemas.microsoft.com/office/drawing/2014/main" id="{FBD06494-4589-6886-484F-7D4A3C4812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1304" cy="584"/>
              </a:xfrm>
              <a:custGeom>
                <a:avLst/>
                <a:gdLst>
                  <a:gd name="T0" fmla="*/ 0 w 21600"/>
                  <a:gd name="T1" fmla="*/ 0 h 19255"/>
                  <a:gd name="T2" fmla="*/ 0 w 21600"/>
                  <a:gd name="T3" fmla="*/ 0 h 19255"/>
                  <a:gd name="T4" fmla="*/ 0 w 21600"/>
                  <a:gd name="T5" fmla="*/ 0 h 19255"/>
                  <a:gd name="T6" fmla="*/ 0 w 21600"/>
                  <a:gd name="T7" fmla="*/ 0 h 19255"/>
                  <a:gd name="T8" fmla="*/ 0 w 21600"/>
                  <a:gd name="T9" fmla="*/ 0 h 19255"/>
                  <a:gd name="T10" fmla="*/ 0 w 21600"/>
                  <a:gd name="T11" fmla="*/ 0 h 1925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1600"/>
                  <a:gd name="T19" fmla="*/ 0 h 19255"/>
                  <a:gd name="T20" fmla="*/ 21600 w 21600"/>
                  <a:gd name="T21" fmla="*/ 19255 h 1925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1600" h="19255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15641"/>
                    </a:lnTo>
                    <a:cubicBezTo>
                      <a:pt x="10800" y="15641"/>
                      <a:pt x="10800" y="21600"/>
                      <a:pt x="0" y="18214"/>
                    </a:cubicBezTo>
                    <a:lnTo>
                      <a:pt x="0" y="0"/>
                    </a:ln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t-IT"/>
              </a:p>
            </p:txBody>
          </p:sp>
          <p:sp>
            <p:nvSpPr>
              <p:cNvPr id="406552" name="Rectangle 13">
                <a:extLst>
                  <a:ext uri="{FF2B5EF4-FFF2-40B4-BE49-F238E27FC236}">
                    <a16:creationId xmlns:a16="http://schemas.microsoft.com/office/drawing/2014/main" id="{6742769D-B088-938F-2268-87006DE51F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" y="0"/>
                <a:ext cx="1139" cy="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38100" tIns="38100" rIns="38100" bIns="38100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2400">
                    <a:latin typeface="Calibri Bold"/>
                    <a:ea typeface="ＭＳ Ｐゴシック" panose="020B0600070205080204" pitchFamily="34" charset="-128"/>
                    <a:sym typeface="Calibri Bold"/>
                  </a:rPr>
                  <a:t>       Iran</a:t>
                </a:r>
              </a:p>
            </p:txBody>
          </p:sp>
        </p:grpSp>
        <p:grpSp>
          <p:nvGrpSpPr>
            <p:cNvPr id="406542" name="Group 18">
              <a:extLst>
                <a:ext uri="{FF2B5EF4-FFF2-40B4-BE49-F238E27FC236}">
                  <a16:creationId xmlns:a16="http://schemas.microsoft.com/office/drawing/2014/main" id="{F73FF906-6E3B-96E8-28DF-D09F2B46FC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51613" y="2771775"/>
              <a:ext cx="2527300" cy="1793889"/>
              <a:chOff x="0" y="0"/>
              <a:chExt cx="1592" cy="1129"/>
            </a:xfrm>
          </p:grpSpPr>
          <p:sp>
            <p:nvSpPr>
              <p:cNvPr id="406549" name="AutoShape 16">
                <a:extLst>
                  <a:ext uri="{FF2B5EF4-FFF2-40B4-BE49-F238E27FC236}">
                    <a16:creationId xmlns:a16="http://schemas.microsoft.com/office/drawing/2014/main" id="{44456E8B-9759-4E70-6EB4-68B9C91E87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1512" cy="903"/>
              </a:xfrm>
              <a:custGeom>
                <a:avLst/>
                <a:gdLst>
                  <a:gd name="T0" fmla="*/ 0 w 21600"/>
                  <a:gd name="T1" fmla="*/ 0 h 19255"/>
                  <a:gd name="T2" fmla="*/ 0 w 21600"/>
                  <a:gd name="T3" fmla="*/ 0 h 19255"/>
                  <a:gd name="T4" fmla="*/ 0 w 21600"/>
                  <a:gd name="T5" fmla="*/ 0 h 19255"/>
                  <a:gd name="T6" fmla="*/ 0 w 21600"/>
                  <a:gd name="T7" fmla="*/ 0 h 19255"/>
                  <a:gd name="T8" fmla="*/ 0 w 21600"/>
                  <a:gd name="T9" fmla="*/ 0 h 19255"/>
                  <a:gd name="T10" fmla="*/ 0 w 21600"/>
                  <a:gd name="T11" fmla="*/ 0 h 1925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1600"/>
                  <a:gd name="T19" fmla="*/ 0 h 19255"/>
                  <a:gd name="T20" fmla="*/ 21600 w 21600"/>
                  <a:gd name="T21" fmla="*/ 19255 h 1925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1600" h="19255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15641"/>
                    </a:lnTo>
                    <a:cubicBezTo>
                      <a:pt x="10800" y="15641"/>
                      <a:pt x="10800" y="21600"/>
                      <a:pt x="0" y="18214"/>
                    </a:cubicBezTo>
                    <a:lnTo>
                      <a:pt x="0" y="0"/>
                    </a:ln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t-IT"/>
              </a:p>
            </p:txBody>
          </p:sp>
          <p:sp>
            <p:nvSpPr>
              <p:cNvPr id="406550" name="Rectangle 17">
                <a:extLst>
                  <a:ext uri="{FF2B5EF4-FFF2-40B4-BE49-F238E27FC236}">
                    <a16:creationId xmlns:a16="http://schemas.microsoft.com/office/drawing/2014/main" id="{6DF227DF-CFC9-59D6-2859-EA29B1803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" y="10"/>
                <a:ext cx="1511" cy="11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38100" tIns="38100" rIns="38100" bIns="38100"/>
              <a:lstStyle>
                <a:lvl1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itchFamily="2" charset="2"/>
                  <a:buChar char="n"/>
                  <a:defRPr sz="26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SzPct val="55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A50021"/>
                  </a:buClr>
                  <a:buSzPct val="50000"/>
                  <a:buFont typeface="Wingdings" pitchFamily="2" charset="2"/>
                  <a:buChar char="n"/>
                  <a:defRPr>
                    <a:solidFill>
                      <a:schemeClr val="tx1"/>
                    </a:solidFill>
                    <a:latin typeface="Lucida Sans" panose="020B0602030504020204" pitchFamily="34" charset="77"/>
                  </a:defRPr>
                </a:lvl9pPr>
              </a:lstStyle>
              <a:p>
                <a:pPr>
                  <a:lnSpc>
                    <a:spcPct val="11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2400">
                    <a:latin typeface="Calibri Bold"/>
                    <a:ea typeface="ＭＳ Ｐゴシック" panose="020B0600070205080204" pitchFamily="34" charset="-128"/>
                    <a:sym typeface="Calibri Bold"/>
                  </a:rPr>
                  <a:t>       Lockheed Martin RQ-170 Sentinel</a:t>
                </a:r>
              </a:p>
              <a:p>
                <a:pPr>
                  <a:lnSpc>
                    <a:spcPct val="11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Calibri Bold"/>
                  <a:ea typeface="ＭＳ Ｐゴシック" panose="020B0600070205080204" pitchFamily="34" charset="-128"/>
                  <a:sym typeface="Calibri Bold"/>
                </a:endParaRPr>
              </a:p>
            </p:txBody>
          </p:sp>
        </p:grpSp>
        <p:sp>
          <p:nvSpPr>
            <p:cNvPr id="406543" name="AutoShape 6">
              <a:extLst>
                <a:ext uri="{FF2B5EF4-FFF2-40B4-BE49-F238E27FC236}">
                  <a16:creationId xmlns:a16="http://schemas.microsoft.com/office/drawing/2014/main" id="{6C2E2A5B-F485-0604-5006-DA61A98F2487}"/>
                </a:ext>
              </a:extLst>
            </p:cNvPr>
            <p:cNvSpPr>
              <a:spLocks/>
            </p:cNvSpPr>
            <p:nvPr/>
          </p:nvSpPr>
          <p:spPr bwMode="auto">
            <a:xfrm rot="16200000" flipH="1">
              <a:off x="854075" y="2182813"/>
              <a:ext cx="642937" cy="534988"/>
            </a:xfrm>
            <a:custGeom>
              <a:avLst/>
              <a:gdLst>
                <a:gd name="T0" fmla="*/ 0 w 21600"/>
                <a:gd name="T1" fmla="*/ 0 h 21600"/>
                <a:gd name="T2" fmla="*/ 2147483646 w 21600"/>
                <a:gd name="T3" fmla="*/ 0 h 21600"/>
                <a:gd name="T4" fmla="*/ 2147483646 w 21600"/>
                <a:gd name="T5" fmla="*/ 2147483646 h 21600"/>
                <a:gd name="T6" fmla="*/ 2147483646 w 21600"/>
                <a:gd name="T7" fmla="*/ 2147483646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10800" y="0"/>
                  </a:lnTo>
                  <a:lnTo>
                    <a:pt x="10800" y="21600"/>
                  </a:lnTo>
                  <a:lnTo>
                    <a:pt x="21600" y="21600"/>
                  </a:lnTo>
                </a:path>
              </a:pathLst>
            </a:custGeom>
            <a:noFill/>
            <a:ln w="38100" cap="flat">
              <a:solidFill>
                <a:srgbClr val="FF0000"/>
              </a:solidFill>
              <a:prstDash val="solid"/>
              <a:round/>
              <a:headEnd type="none" w="med" len="med"/>
              <a:tailEnd type="arrow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it-IT"/>
            </a:p>
          </p:txBody>
        </p:sp>
        <p:sp>
          <p:nvSpPr>
            <p:cNvPr id="406544" name="AutoShape 7">
              <a:extLst>
                <a:ext uri="{FF2B5EF4-FFF2-40B4-BE49-F238E27FC236}">
                  <a16:creationId xmlns:a16="http://schemas.microsoft.com/office/drawing/2014/main" id="{037E4502-AB6B-9F9F-C86E-553F1D51F540}"/>
                </a:ext>
              </a:extLst>
            </p:cNvPr>
            <p:cNvSpPr>
              <a:spLocks/>
            </p:cNvSpPr>
            <p:nvPr/>
          </p:nvSpPr>
          <p:spPr bwMode="auto">
            <a:xfrm rot="16200000" flipH="1">
              <a:off x="3230563" y="1884363"/>
              <a:ext cx="647700" cy="1130300"/>
            </a:xfrm>
            <a:custGeom>
              <a:avLst/>
              <a:gdLst>
                <a:gd name="T0" fmla="*/ 0 w 21600"/>
                <a:gd name="T1" fmla="*/ 0 h 21600"/>
                <a:gd name="T2" fmla="*/ 2147483646 w 21600"/>
                <a:gd name="T3" fmla="*/ 0 h 21600"/>
                <a:gd name="T4" fmla="*/ 2147483646 w 21600"/>
                <a:gd name="T5" fmla="*/ 2147483646 h 21600"/>
                <a:gd name="T6" fmla="*/ 2147483646 w 21600"/>
                <a:gd name="T7" fmla="*/ 2147483646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10800" y="0"/>
                  </a:lnTo>
                  <a:lnTo>
                    <a:pt x="10800" y="21600"/>
                  </a:lnTo>
                  <a:lnTo>
                    <a:pt x="21600" y="21600"/>
                  </a:lnTo>
                </a:path>
              </a:pathLst>
            </a:custGeom>
            <a:noFill/>
            <a:ln w="38100" cap="flat">
              <a:solidFill>
                <a:srgbClr val="FF0000"/>
              </a:solidFill>
              <a:prstDash val="solid"/>
              <a:round/>
              <a:headEnd type="none" w="med" len="med"/>
              <a:tailEnd type="arrow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it-IT"/>
            </a:p>
          </p:txBody>
        </p:sp>
        <p:sp>
          <p:nvSpPr>
            <p:cNvPr id="406545" name="Line 20">
              <a:extLst>
                <a:ext uri="{FF2B5EF4-FFF2-40B4-BE49-F238E27FC236}">
                  <a16:creationId xmlns:a16="http://schemas.microsoft.com/office/drawing/2014/main" id="{110DEF4E-D78E-7642-4A45-C63CE14329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99261" y="2128838"/>
              <a:ext cx="0" cy="642937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arrow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it-IT"/>
            </a:p>
          </p:txBody>
        </p:sp>
        <p:pic>
          <p:nvPicPr>
            <p:cNvPr id="406546" name="Picture 5">
              <a:extLst>
                <a:ext uri="{FF2B5EF4-FFF2-40B4-BE49-F238E27FC236}">
                  <a16:creationId xmlns:a16="http://schemas.microsoft.com/office/drawing/2014/main" id="{0D71FE62-8EC3-9CB2-E24B-3E7EB84B20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432" y="2784475"/>
              <a:ext cx="445411" cy="4454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6547" name="Picture 44">
              <a:extLst>
                <a:ext uri="{FF2B5EF4-FFF2-40B4-BE49-F238E27FC236}">
                  <a16:creationId xmlns:a16="http://schemas.microsoft.com/office/drawing/2014/main" id="{2284D525-717A-7AF8-04D4-4DA5EA5CD6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30301" y="2830149"/>
              <a:ext cx="445411" cy="4454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6548" name="Picture 48">
              <a:extLst>
                <a:ext uri="{FF2B5EF4-FFF2-40B4-BE49-F238E27FC236}">
                  <a16:creationId xmlns:a16="http://schemas.microsoft.com/office/drawing/2014/main" id="{375477C5-7A49-066A-62FB-60EDAD01C5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0201" y="2830149"/>
              <a:ext cx="445411" cy="4454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0" name="Line 3">
            <a:extLst>
              <a:ext uri="{FF2B5EF4-FFF2-40B4-BE49-F238E27FC236}">
                <a16:creationId xmlns:a16="http://schemas.microsoft.com/office/drawing/2014/main" id="{3C500AB8-BBA2-073D-4326-50C9099EBAD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49350" y="5915025"/>
            <a:ext cx="2519363" cy="1588"/>
          </a:xfrm>
          <a:prstGeom prst="line">
            <a:avLst/>
          </a:prstGeom>
          <a:noFill/>
          <a:ln w="47625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it-IT"/>
          </a:p>
        </p:txBody>
      </p:sp>
      <p:sp>
        <p:nvSpPr>
          <p:cNvPr id="41" name="Line 3">
            <a:extLst>
              <a:ext uri="{FF2B5EF4-FFF2-40B4-BE49-F238E27FC236}">
                <a16:creationId xmlns:a16="http://schemas.microsoft.com/office/drawing/2014/main" id="{E178BA61-FE36-5518-8266-E1317C3E876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94188" y="5915025"/>
            <a:ext cx="1635125" cy="11113"/>
          </a:xfrm>
          <a:prstGeom prst="line">
            <a:avLst/>
          </a:prstGeom>
          <a:noFill/>
          <a:ln w="47625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9200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Default Design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itchFamily="34" charset="0"/>
          </a:defRPr>
        </a:defPPr>
      </a:lstStyle>
    </a:lnDef>
  </a:objectDefaults>
  <a:extraClrSchemeLst>
    <a:extraClrScheme>
      <a:clrScheme name="Default Design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93859E518F97A4698E610FF6C7FF392" ma:contentTypeVersion="13" ma:contentTypeDescription="Create a new document." ma:contentTypeScope="" ma:versionID="14923ff6c30d7d0a3d0add9b7f9a42e7">
  <xsd:schema xmlns:xsd="http://www.w3.org/2001/XMLSchema" xmlns:xs="http://www.w3.org/2001/XMLSchema" xmlns:p="http://schemas.microsoft.com/office/2006/metadata/properties" xmlns:ns2="0fd01ed3-e37b-411c-8c6f-a31b872420e1" xmlns:ns3="b1121769-0b97-470f-96e5-69e03df7acbd" targetNamespace="http://schemas.microsoft.com/office/2006/metadata/properties" ma:root="true" ma:fieldsID="25b50e8a113559e10ade88a5b2ce7407" ns2:_="" ns3:_="">
    <xsd:import namespace="0fd01ed3-e37b-411c-8c6f-a31b872420e1"/>
    <xsd:import namespace="b1121769-0b97-470f-96e5-69e03df7ac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d01ed3-e37b-411c-8c6f-a31b872420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4916a575-a2c4-47fb-bb3c-b06084ed581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121769-0b97-470f-96e5-69e03df7acb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873d56e3-4570-4844-a69a-0d5455f7e7db}" ma:internalName="TaxCatchAll" ma:showField="CatchAllData" ma:web="b1121769-0b97-470f-96e5-69e03df7acb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2D635DD-AD04-4C2E-AE53-B25E63880291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0fd01ed3-e37b-411c-8c6f-a31b872420e1"/>
    <ds:schemaRef ds:uri="b1121769-0b97-470f-96e5-69e03df7acbd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A1C62A1-E66B-473A-940A-27207437A53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986</TotalTime>
  <Words>1313</Words>
  <Application>Microsoft Macintosh PowerPoint</Application>
  <PresentationFormat>Presentazione su schermo (4:3)</PresentationFormat>
  <Paragraphs>271</Paragraphs>
  <Slides>41</Slides>
  <Notes>19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13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41</vt:i4>
      </vt:variant>
    </vt:vector>
  </HeadingPairs>
  <TitlesOfParts>
    <vt:vector size="56" baseType="lpstr">
      <vt:lpstr>ＭＳ Ｐゴシック</vt:lpstr>
      <vt:lpstr>ＭＳ Ｐゴシック</vt:lpstr>
      <vt:lpstr>Arial</vt:lpstr>
      <vt:lpstr>Calibri</vt:lpstr>
      <vt:lpstr>Calibri Bold</vt:lpstr>
      <vt:lpstr>Comic Sans MS</vt:lpstr>
      <vt:lpstr>Gill Sans</vt:lpstr>
      <vt:lpstr>Helvetica</vt:lpstr>
      <vt:lpstr>Lucida Sans</vt:lpstr>
      <vt:lpstr>Symbol</vt:lpstr>
      <vt:lpstr>Tahoma</vt:lpstr>
      <vt:lpstr>Times New Roman</vt:lpstr>
      <vt:lpstr>Wingdings</vt:lpstr>
      <vt:lpstr>Default Design</vt:lpstr>
      <vt:lpstr>Equation</vt:lpstr>
      <vt:lpstr>Big data means just Big Data</vt:lpstr>
      <vt:lpstr>On the «nature» of Big Data </vt:lpstr>
      <vt:lpstr>Graph: a powerfull data structure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A new text representation</vt:lpstr>
      <vt:lpstr>Graphs for interconnected data</vt:lpstr>
      <vt:lpstr>Graphs: how to implement them</vt:lpstr>
      <vt:lpstr>Presentazione standard di PowerPoint</vt:lpstr>
      <vt:lpstr>Presentazione standard di PowerPoint</vt:lpstr>
      <vt:lpstr>Presentazione standard di PowerPoint</vt:lpstr>
      <vt:lpstr>Exercise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Exercise: BFS from 1</vt:lpstr>
      <vt:lpstr>Exercise: directed graph</vt:lpstr>
      <vt:lpstr>Presentazione standard di PowerPoint</vt:lpstr>
      <vt:lpstr>Exercise</vt:lpstr>
      <vt:lpstr>Random Walks</vt:lpstr>
      <vt:lpstr>Definitions</vt:lpstr>
      <vt:lpstr>What is a random walk</vt:lpstr>
      <vt:lpstr>What is a random walk</vt:lpstr>
      <vt:lpstr>What is a random walk</vt:lpstr>
      <vt:lpstr>What is a random walk</vt:lpstr>
      <vt:lpstr>Probability Distributions</vt:lpstr>
      <vt:lpstr>Probability Distributions</vt:lpstr>
      <vt:lpstr>Stationary Distribution</vt:lpstr>
      <vt:lpstr>Interesting questions</vt:lpstr>
      <vt:lpstr>Well behaved graphs</vt:lpstr>
      <vt:lpstr>Well behaved graphs</vt:lpstr>
      <vt:lpstr>A centrality measure: PageRank and some of its variants</vt:lpstr>
      <vt:lpstr>PageRank</vt:lpstr>
      <vt:lpstr>PageRank, as a Random Walk on the Web Graph</vt:lpstr>
      <vt:lpstr>Presentazione standard di PowerPoint</vt:lpstr>
      <vt:lpstr>Presentazione standard di PowerPoint</vt:lpstr>
      <vt:lpstr>Personalized Pagerank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Algorithmics</dc:title>
  <dc:creator>Paolo Ferragina</dc:creator>
  <cp:lastModifiedBy>Paolo Ferragina</cp:lastModifiedBy>
  <cp:revision>94</cp:revision>
  <cp:lastPrinted>2009-04-22T19:24:48Z</cp:lastPrinted>
  <dcterms:created xsi:type="dcterms:W3CDTF">2002-09-18T16:13:07Z</dcterms:created>
  <dcterms:modified xsi:type="dcterms:W3CDTF">2025-04-01T09:20:45Z</dcterms:modified>
</cp:coreProperties>
</file>